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58" r:id="rId5"/>
    <p:sldId id="314" r:id="rId6"/>
    <p:sldId id="260" r:id="rId7"/>
    <p:sldId id="262" r:id="rId8"/>
    <p:sldId id="261" r:id="rId9"/>
    <p:sldId id="263" r:id="rId10"/>
    <p:sldId id="264" r:id="rId11"/>
    <p:sldId id="293" r:id="rId12"/>
    <p:sldId id="294" r:id="rId13"/>
    <p:sldId id="265" r:id="rId14"/>
    <p:sldId id="267" r:id="rId15"/>
    <p:sldId id="295" r:id="rId16"/>
    <p:sldId id="296" r:id="rId17"/>
    <p:sldId id="297" r:id="rId18"/>
    <p:sldId id="268" r:id="rId19"/>
    <p:sldId id="269" r:id="rId20"/>
    <p:sldId id="270" r:id="rId21"/>
    <p:sldId id="271" r:id="rId22"/>
    <p:sldId id="287" r:id="rId23"/>
    <p:sldId id="272" r:id="rId24"/>
    <p:sldId id="273" r:id="rId25"/>
    <p:sldId id="274" r:id="rId26"/>
    <p:sldId id="275" r:id="rId27"/>
    <p:sldId id="277" r:id="rId28"/>
    <p:sldId id="276" r:id="rId29"/>
    <p:sldId id="278" r:id="rId30"/>
    <p:sldId id="279" r:id="rId31"/>
    <p:sldId id="288" r:id="rId32"/>
    <p:sldId id="289" r:id="rId33"/>
    <p:sldId id="290" r:id="rId34"/>
    <p:sldId id="291" r:id="rId35"/>
    <p:sldId id="292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281" r:id="rId45"/>
    <p:sldId id="282" r:id="rId46"/>
    <p:sldId id="313" r:id="rId47"/>
    <p:sldId id="311" r:id="rId48"/>
    <p:sldId id="312" r:id="rId49"/>
    <p:sldId id="309" r:id="rId50"/>
    <p:sldId id="310" r:id="rId51"/>
    <p:sldId id="308" r:id="rId52"/>
    <p:sldId id="307" r:id="rId53"/>
    <p:sldId id="30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77C22-9C27-45B4-94A2-11E1F5510EF3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4DBB0-B63B-47E9-9CC5-AD006A3DFD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4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1342C60A-764B-4F1A-B77B-1F8AF750B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0579528-E7EA-4591-9F4A-E9DC4DEC3F1D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33795" name="Slide Image Placeholder 1">
            <a:extLst>
              <a:ext uri="{FF2B5EF4-FFF2-40B4-BE49-F238E27FC236}">
                <a16:creationId xmlns:a16="http://schemas.microsoft.com/office/drawing/2014/main" id="{1640F56C-8610-4712-93BB-D4037DFE3B4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6" name="Notes Placeholder 2">
            <a:extLst>
              <a:ext uri="{FF2B5EF4-FFF2-40B4-BE49-F238E27FC236}">
                <a16:creationId xmlns:a16="http://schemas.microsoft.com/office/drawing/2014/main" id="{1FDBA5FF-1401-49F8-843A-164A4A54F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E9B8-0F43-4885-B52E-D88CD36EB11E}"/>
              </a:ext>
            </a:extLst>
          </p:cNvPr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fld id="{844B2E7D-26BA-474C-9037-22987455BC51}" type="slidenum">
              <a:rPr lang="en-US" altLang="en-US" sz="1200">
                <a:latin typeface="Calibri" panose="020F0502020204030204" pitchFamily="34" charset="0"/>
              </a:rPr>
              <a:pPr algn="r" eaLnBrk="1" hangingPunct="1"/>
              <a:t>25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14DBB0-B63B-47E9-9CC5-AD006A3DFD61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9590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551DD-2C92-4646-85E2-DFE899C97C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B8EFD-F1DF-45D9-A2BC-1501A6F6F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4E406-01B3-40B0-9AD7-063B4DF2B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1A076-0B49-4112-9AEC-04F8B1830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53AB6-80E3-447B-A8D7-404B1C215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689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E31E7-B967-47E0-BDB8-9E190FFBF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4C919-07C9-4F97-8780-3C63D1E89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7CD41-E7F8-469E-A8D5-5664C0D9E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724B2-EECE-4B6A-AC2C-96B02671C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64E42-9311-45A5-8B04-3038B4AC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07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5A893-C167-4A7B-AA7C-28C5259881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C402AA-A215-470F-A848-55B1480A1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784EE-CC9B-4D1A-B8F7-3E2DAAC15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DA06D-94C0-41DE-8A55-EFACE79E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394E4-31F7-49B2-BABC-D451D1949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18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A6F70-2BB6-4127-93B1-7CBB9A59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98F7F-76AB-4731-A59D-17BD191F9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F972A-B2BF-4B9C-AFCA-1443F3F8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9E07C-6F1F-48A9-BA10-F9919E30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352AD-EAB0-4684-9FB5-AB1B293E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30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89F7D-1A1E-4B17-8AAE-462BBA84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D725B5-F47C-44E2-B887-50617A8C6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D2DC1C-6470-4AEF-8DD3-E7659B06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0B906-35B5-4E74-BFD7-F279C7B2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B43C-FD26-4D0E-BD30-0A5D6BABC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199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06F2-9437-494D-89A0-0788BF817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5E9B-A8FC-43B2-A7F5-8E494B78F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991412-1D37-4C28-A223-5B31B41D5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42C83-6F8A-45B3-BAC0-75A4F8306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56A4A-A53A-4EA2-A3F2-068C3D5F8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E459D-5D91-49CE-8B6D-90F66B58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4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0331-397D-45EB-9AC7-ABC8B38F9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E3DD1-924F-470E-A385-F6BAFB692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B5757A-2FC7-481A-BAC7-A55CD9A0C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23D20-1837-43B4-897E-CB0B8BB5B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B1C90-1F9B-4B3F-A0C6-EEB7DC312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B571F-3972-4954-BF03-D7C604A17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A15292-6F4A-46E5-8C57-AF3A2731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46FA9F-714F-4F30-B0E0-F5A069E1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27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5F2A-14F3-4731-B89E-7DC7EB2AC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401E04-73C4-4322-A7E5-432FE9111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96865-252E-4507-AA39-A20B185E6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1E2E38-8429-412D-9B82-8688610A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99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B895E5-3EE7-4885-BF30-B6E606BA7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B58CB-4BCC-4D7D-AC75-F560B890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2A75-3E4E-45D3-ABE8-643D6FA3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3067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D9433-E4FD-4FBF-85E8-2508B745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BB33E-6923-45DF-AF32-BAFB0B9E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7DCC1-EB28-4000-B974-AE2E44133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14B97-4F9C-40AF-A6F0-BEBECB2F8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06A15-0A4A-4761-BA5B-958C65B5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C2FB8-D597-4866-A13C-3261339D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4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7BA92-ABF4-4B73-9B88-C9C8EF75C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E44865-1E7C-4676-A052-70AD169FE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A07D17-5CE1-4E05-8682-DA7A172BB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72596-9C37-45CF-A29E-E7CE1CC3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014F3-FAAB-40D9-9D4B-25FE3AE5D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64E84-B63B-4D2C-A3AB-C2FEFC9C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243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1F6D2-18B7-4C89-8D03-A09AAFCE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E5708-A8FD-459C-9FAF-B4673F94C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780C0-61A0-458F-8989-27871757D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0C03-3D23-4AC2-A19F-7C9590826F29}" type="datetimeFigureOut">
              <a:rPr lang="en-IN" smtClean="0"/>
              <a:t>19-10-2018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BA73-A9BD-4714-8CBF-1AF37D2BB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CD917-D56A-4460-8762-36ABBD34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C25E-8F86-40FF-853D-761573C5D2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42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arduino.cc/en/Guide/HomePage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cc/en/Guide/Environm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z-ix.com/2013/02/introduction-to-arduino-serial-communicatio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elektrojo.com/shop/content/39-digital-inpu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hedigitals.storystream.it/the-digitals-2013/items/67934/evrythng-for-diageo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536C-72A0-42E5-B769-E19F9C9D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perspectiveHeroicExtremeRightFacing"/>
              <a:lightRig rig="threePt" dir="t"/>
            </a:scene3d>
          </a:bodyPr>
          <a:lstStyle/>
          <a:p>
            <a:r>
              <a:rPr lang="en-IN" b="1" u="sng" dirty="0">
                <a:solidFill>
                  <a:schemeClr val="accent5">
                    <a:lumMod val="75000"/>
                  </a:schemeClr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IoT With Arduino</a:t>
            </a:r>
            <a:br>
              <a:rPr lang="en-IN" b="1" u="sng" dirty="0">
                <a:solidFill>
                  <a:schemeClr val="accent5">
                    <a:lumMod val="75000"/>
                  </a:schemeClr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</a:br>
            <a:endParaRPr lang="en-IN" b="1" u="sng" dirty="0">
              <a:solidFill>
                <a:schemeClr val="accent5">
                  <a:lumMod val="75000"/>
                </a:schemeClr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16DEB1-66D3-4F5D-B403-FBAEDDEEB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IN" dirty="0">
              <a:solidFill>
                <a:srgbClr val="7030A0"/>
              </a:solidFill>
            </a:endParaRPr>
          </a:p>
          <a:p>
            <a:pPr algn="r"/>
            <a:r>
              <a:rPr lang="en-IN" dirty="0">
                <a:solidFill>
                  <a:srgbClr val="7030A0"/>
                </a:solidFill>
              </a:rPr>
              <a:t>Nitish Kumar Jha</a:t>
            </a:r>
          </a:p>
          <a:p>
            <a:pPr algn="r"/>
            <a:r>
              <a:rPr lang="en-IN" dirty="0">
                <a:solidFill>
                  <a:srgbClr val="7030A0"/>
                </a:solidFill>
              </a:rPr>
              <a:t>GIS 2018 (Android Basic Nanodegree Track)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3E4411-F7FF-488A-9BB6-BFD8B8B18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8"/>
            <a:ext cx="12192000" cy="11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FE5B-6FE3-4F9B-B427-00CAF3A3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accent5">
                    <a:lumMod val="75000"/>
                  </a:schemeClr>
                </a:solidFill>
              </a:rPr>
              <a:t>Arduino : Start With IoT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2F88C1-7BDB-43AE-B301-D515A1BA45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t="14522" r="10537" b="7001"/>
          <a:stretch/>
        </p:blipFill>
        <p:spPr>
          <a:xfrm>
            <a:off x="838200" y="1392702"/>
            <a:ext cx="10936458" cy="5465298"/>
          </a:xfrm>
        </p:spPr>
      </p:pic>
    </p:spTree>
    <p:extLst>
      <p:ext uri="{BB962C8B-B14F-4D97-AF65-F5344CB8AC3E}">
        <p14:creationId xmlns:p14="http://schemas.microsoft.com/office/powerpoint/2010/main" val="3339045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69644">
              <a:lnSpc>
                <a:spcPct val="100000"/>
              </a:lnSpc>
            </a:pPr>
            <a:r>
              <a:rPr dirty="0"/>
              <a:t>WHY</a:t>
            </a:r>
            <a:r>
              <a:rPr spc="-260" dirty="0">
                <a:latin typeface="Times New Roman"/>
                <a:cs typeface="Times New Roman"/>
              </a:rPr>
              <a:t> </a:t>
            </a:r>
            <a:r>
              <a:rPr spc="-35" dirty="0"/>
              <a:t>ARDUINO</a:t>
            </a:r>
            <a:r>
              <a:rPr spc="-10" dirty="0">
                <a:latin typeface="Times New Roman"/>
                <a:cs typeface="Times New Roman"/>
              </a:rPr>
              <a:t> </a:t>
            </a:r>
            <a:r>
              <a:rPr spc="-10" dirty="0"/>
              <a:t>?</a:t>
            </a:r>
            <a:r>
              <a:rPr spc="-2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97199"/>
            <a:ext cx="7813675" cy="3857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imp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city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</a:t>
            </a:r>
            <a:r>
              <a:rPr sz="3200" spc="-7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7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ace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mp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endParaRPr sz="3200">
              <a:latin typeface="Calibri"/>
              <a:cs typeface="Calibri"/>
            </a:endParaRPr>
          </a:p>
          <a:p>
            <a:pPr marL="355600" marR="592455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obu</a:t>
            </a:r>
            <a:r>
              <a:rPr sz="3200" spc="-3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tness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– tu</a:t>
            </a:r>
            <a:r>
              <a:rPr sz="3200" spc="-1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time,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shu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dow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ope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y</a:t>
            </a:r>
            <a:r>
              <a:rPr sz="3200" spc="-40" dirty="0">
                <a:latin typeface="Calibri"/>
                <a:cs typeface="Calibri"/>
              </a:rPr>
              <a:t>st</a:t>
            </a:r>
            <a:r>
              <a:rPr sz="3200" dirty="0">
                <a:latin typeface="Calibri"/>
                <a:cs typeface="Calibri"/>
              </a:rPr>
              <a:t>em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Lo</a:t>
            </a:r>
            <a:r>
              <a:rPr sz="3200" dirty="0">
                <a:latin typeface="Calibri"/>
                <a:cs typeface="Calibri"/>
              </a:rPr>
              <a:t>w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po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onsum</a:t>
            </a:r>
            <a:r>
              <a:rPr sz="3200" spc="-2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eas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ly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ed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Cheaper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able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elect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on</a:t>
            </a:r>
            <a:r>
              <a:rPr sz="3200" dirty="0">
                <a:latin typeface="Calibri"/>
                <a:cs typeface="Calibri"/>
              </a:rPr>
              <a:t>ic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oducts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140585">
              <a:lnSpc>
                <a:spcPct val="100000"/>
              </a:lnSpc>
            </a:pPr>
            <a:r>
              <a:rPr spc="-35" dirty="0"/>
              <a:t>ARDUINO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97199"/>
            <a:ext cx="7287895" cy="3262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Mic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ller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base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omput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ng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orm.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Doe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no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nee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OS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Need</a:t>
            </a:r>
            <a:r>
              <a:rPr sz="3200" spc="-10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14" dirty="0">
                <a:latin typeface="Calibri"/>
                <a:cs typeface="Calibri"/>
              </a:rPr>
              <a:t>k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ch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14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du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no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langua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95" dirty="0">
                <a:latin typeface="Calibri"/>
                <a:cs typeface="Calibri"/>
              </a:rPr>
              <a:t>(</a:t>
            </a:r>
            <a:r>
              <a:rPr sz="3200" spc="-5" dirty="0">
                <a:latin typeface="Calibri"/>
                <a:cs typeface="Calibri"/>
              </a:rPr>
              <a:t>ju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114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C)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Inbu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ADC.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0B539-8F36-45C2-B817-458F60560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Arduino Board(s)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1CCDA-FA9F-4053-A329-53A1869D2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Is an open-source electronics platform based on easy to use hardware and software. </a:t>
            </a:r>
          </a:p>
          <a:p>
            <a:r>
              <a:rPr lang="en-US" dirty="0"/>
              <a:t>Typically, these boards are microcontroller boards which means that it has no OS running on top of it and will be able to run a minimalistic program. </a:t>
            </a:r>
          </a:p>
          <a:p>
            <a:r>
              <a:rPr lang="en-US" dirty="0"/>
              <a:t>Arduino board can be connected to a PC through USB port. </a:t>
            </a:r>
          </a:p>
          <a:p>
            <a:r>
              <a:rPr lang="en-US" dirty="0"/>
              <a:t>Programs </a:t>
            </a:r>
            <a:r>
              <a:rPr lang="en-US" dirty="0" err="1"/>
              <a:t>a.k.a</a:t>
            </a:r>
            <a:r>
              <a:rPr lang="en-US" dirty="0"/>
              <a:t> sketches are written using Arduino Language, which is merely a set of C/C++ functions.</a:t>
            </a:r>
          </a:p>
          <a:p>
            <a:r>
              <a:rPr lang="en-US" dirty="0"/>
              <a:t>Arduino Software(IDE): It is a text editor which can be used to write sketches and enables us to upload sketches onto the Arduino board. Arduino IDE is cross platform and can run on either Windows/Mac/Linux as it is Java based. </a:t>
            </a:r>
          </a:p>
          <a:p>
            <a:r>
              <a:rPr lang="en-US" dirty="0"/>
              <a:t>Arduino shields are smaller add-on boards that connect to the Arduino board to perform functions such as sensing heat, light, GPS tracking, etc.. </a:t>
            </a:r>
          </a:p>
          <a:p>
            <a:r>
              <a:rPr lang="en-US" dirty="0"/>
              <a:t>Used if our application is core hardware centric(using sensors and </a:t>
            </a:r>
            <a:r>
              <a:rPr lang="en-US" dirty="0" err="1"/>
              <a:t>actuat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502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D0FE76E-B17D-4C29-A282-E9EC1A18B0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381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Topic 1</a:t>
            </a:r>
            <a:r>
              <a:rPr lang="en-US" altLang="en-US" b="1"/>
              <a:t>: Meet Arduino Uno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1A13792B-2007-428B-9457-BFAFA7B07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8153400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08858" y="493605"/>
            <a:ext cx="4574540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620"/>
              </a:lnSpc>
            </a:pPr>
            <a:r>
              <a:rPr sz="4400" b="1" dirty="0">
                <a:solidFill>
                  <a:srgbClr val="1F487C"/>
                </a:solidFill>
                <a:latin typeface="Times New Roman"/>
                <a:cs typeface="Times New Roman"/>
              </a:rPr>
              <a:t>ARDUINO</a:t>
            </a:r>
            <a:r>
              <a:rPr sz="4400" b="1" spc="-25" dirty="0">
                <a:solidFill>
                  <a:srgbClr val="1F487C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1F487C"/>
                </a:solidFill>
                <a:latin typeface="Times New Roman"/>
                <a:cs typeface="Times New Roman"/>
              </a:rPr>
              <a:t>MEGA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21298" y="1138031"/>
            <a:ext cx="4547870" cy="0"/>
          </a:xfrm>
          <a:custGeom>
            <a:avLst/>
            <a:gdLst/>
            <a:ahLst/>
            <a:cxnLst/>
            <a:rect l="l" t="t" r="r" b="b"/>
            <a:pathLst>
              <a:path w="4547870">
                <a:moveTo>
                  <a:pt x="0" y="0"/>
                </a:moveTo>
                <a:lnTo>
                  <a:pt x="4547615" y="0"/>
                </a:lnTo>
              </a:path>
            </a:pathLst>
          </a:custGeom>
          <a:ln w="54609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1200" y="1524000"/>
            <a:ext cx="8229600" cy="472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9651" y="893826"/>
            <a:ext cx="2520950" cy="0"/>
          </a:xfrm>
          <a:custGeom>
            <a:avLst/>
            <a:gdLst/>
            <a:ahLst/>
            <a:cxnLst/>
            <a:rect l="l" t="t" r="r" b="b"/>
            <a:pathLst>
              <a:path w="2520950">
                <a:moveTo>
                  <a:pt x="0" y="0"/>
                </a:moveTo>
                <a:lnTo>
                  <a:pt x="2520695" y="0"/>
                </a:lnTo>
              </a:path>
            </a:pathLst>
          </a:custGeom>
          <a:ln w="45465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51562" y="364002"/>
            <a:ext cx="243078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95"/>
              </a:lnSpc>
            </a:pPr>
            <a:r>
              <a:rPr sz="3600" b="1" dirty="0">
                <a:solidFill>
                  <a:srgbClr val="1F487C"/>
                </a:solidFill>
                <a:latin typeface="Times New Roman"/>
                <a:cs typeface="Times New Roman"/>
              </a:rPr>
              <a:t>FE</a:t>
            </a:r>
            <a:r>
              <a:rPr sz="3600" b="1" spc="-265" dirty="0">
                <a:solidFill>
                  <a:srgbClr val="1F487C"/>
                </a:solidFill>
                <a:latin typeface="Times New Roman"/>
                <a:cs typeface="Times New Roman"/>
              </a:rPr>
              <a:t>A</a:t>
            </a:r>
            <a:r>
              <a:rPr sz="3600" b="1" dirty="0">
                <a:solidFill>
                  <a:srgbClr val="1F487C"/>
                </a:solidFill>
                <a:latin typeface="Times New Roman"/>
                <a:cs typeface="Times New Roman"/>
              </a:rPr>
              <a:t>TURES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137" y="1383834"/>
            <a:ext cx="8041640" cy="45858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45" dirty="0">
                <a:latin typeface="Calibri"/>
                <a:cs typeface="Calibri"/>
              </a:rPr>
              <a:t>n</a:t>
            </a:r>
            <a:r>
              <a:rPr sz="2800" spc="-10" dirty="0">
                <a:latin typeface="Calibri"/>
                <a:cs typeface="Calibri"/>
              </a:rPr>
              <a:t>t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ll</a:t>
            </a:r>
            <a:r>
              <a:rPr sz="2800" spc="-15" dirty="0">
                <a:latin typeface="Calibri"/>
                <a:cs typeface="Calibri"/>
              </a:rPr>
              <a:t>er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35" dirty="0">
                <a:latin typeface="Calibri"/>
                <a:cs typeface="Calibri"/>
              </a:rPr>
              <a:t>A</a:t>
            </a:r>
            <a:r>
              <a:rPr sz="2800" spc="-180" dirty="0">
                <a:latin typeface="Calibri"/>
                <a:cs typeface="Calibri"/>
              </a:rPr>
              <a:t>T</a:t>
            </a:r>
            <a:r>
              <a:rPr sz="2800" spc="-20" dirty="0">
                <a:latin typeface="Calibri"/>
                <a:cs typeface="Calibri"/>
              </a:rPr>
              <a:t>me</a:t>
            </a:r>
            <a:r>
              <a:rPr sz="2800" spc="-6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a2560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7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Ope</a:t>
            </a:r>
            <a:r>
              <a:rPr sz="2800" spc="-80" dirty="0">
                <a:latin typeface="Calibri"/>
                <a:cs typeface="Calibri"/>
              </a:rPr>
              <a:t>r</a:t>
            </a:r>
            <a:r>
              <a:rPr sz="2800" spc="-35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ti</a:t>
            </a:r>
            <a:r>
              <a:rPr sz="2800" spc="-3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5V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4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Input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35" dirty="0">
                <a:latin typeface="Calibri"/>
                <a:cs typeface="Calibri"/>
              </a:rPr>
              <a:t>c</a:t>
            </a:r>
            <a:r>
              <a:rPr sz="2800" spc="-25" dirty="0">
                <a:latin typeface="Calibri"/>
                <a:cs typeface="Calibri"/>
              </a:rPr>
              <a:t>ommend</a:t>
            </a:r>
            <a:r>
              <a:rPr sz="2800" spc="-15" dirty="0">
                <a:latin typeface="Calibri"/>
                <a:cs typeface="Calibri"/>
              </a:rPr>
              <a:t>ed)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7</a:t>
            </a:r>
            <a:r>
              <a:rPr sz="2800" spc="-20" dirty="0">
                <a:latin typeface="Calibri"/>
                <a:cs typeface="Calibri"/>
              </a:rPr>
              <a:t>-12V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6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Input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45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15" dirty="0">
                <a:latin typeface="Calibri"/>
                <a:cs typeface="Calibri"/>
              </a:rPr>
              <a:t>a</a:t>
            </a:r>
            <a:r>
              <a:rPr sz="2800" spc="-35" dirty="0">
                <a:latin typeface="Calibri"/>
                <a:cs typeface="Calibri"/>
              </a:rPr>
              <a:t>g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(</a:t>
            </a:r>
            <a:r>
              <a:rPr sz="2800" dirty="0">
                <a:latin typeface="Calibri"/>
                <a:cs typeface="Calibri"/>
              </a:rPr>
              <a:t>l</a:t>
            </a:r>
            <a:r>
              <a:rPr sz="2800" spc="-1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ts)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6</a:t>
            </a:r>
            <a:r>
              <a:rPr sz="2800" spc="-20" dirty="0">
                <a:latin typeface="Calibri"/>
                <a:cs typeface="Calibri"/>
              </a:rPr>
              <a:t>-20V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4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25" dirty="0">
                <a:latin typeface="Calibri"/>
                <a:cs typeface="Calibri"/>
              </a:rPr>
              <a:t>D</a:t>
            </a:r>
            <a:r>
              <a:rPr sz="2800" spc="-20" dirty="0">
                <a:latin typeface="Calibri"/>
                <a:cs typeface="Calibri"/>
              </a:rPr>
              <a:t>i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5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al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I/O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54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(o</a:t>
            </a:r>
            <a:r>
              <a:rPr sz="2800" spc="-10" dirty="0">
                <a:latin typeface="Calibri"/>
                <a:cs typeface="Calibri"/>
              </a:rPr>
              <a:t>f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wh</a:t>
            </a:r>
            <a:r>
              <a:rPr sz="2800" spc="-15" dirty="0">
                <a:latin typeface="Calibri"/>
                <a:cs typeface="Calibri"/>
              </a:rPr>
              <a:t>ich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15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p</a:t>
            </a:r>
            <a:r>
              <a:rPr sz="2800" spc="-65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o</a:t>
            </a:r>
            <a:r>
              <a:rPr sz="2800" spc="-15" dirty="0">
                <a:latin typeface="Calibri"/>
                <a:cs typeface="Calibri"/>
              </a:rPr>
              <a:t>v</a:t>
            </a:r>
            <a:r>
              <a:rPr sz="2800" spc="-20" dirty="0">
                <a:latin typeface="Calibri"/>
                <a:cs typeface="Calibri"/>
              </a:rPr>
              <a:t>id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40" dirty="0">
                <a:latin typeface="Calibri"/>
                <a:cs typeface="Calibri"/>
              </a:rPr>
              <a:t>W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outp</a:t>
            </a:r>
            <a:r>
              <a:rPr sz="2800" spc="-30" dirty="0">
                <a:latin typeface="Calibri"/>
                <a:cs typeface="Calibri"/>
              </a:rPr>
              <a:t>u</a:t>
            </a:r>
            <a:r>
              <a:rPr sz="2800" spc="-10" dirty="0">
                <a:latin typeface="Calibri"/>
                <a:cs typeface="Calibri"/>
              </a:rPr>
              <a:t>t)</a:t>
            </a:r>
            <a:endParaRPr sz="2800">
              <a:latin typeface="Calibri"/>
              <a:cs typeface="Calibri"/>
            </a:endParaRPr>
          </a:p>
          <a:p>
            <a:pPr>
              <a:spcBef>
                <a:spcPts val="36"/>
              </a:spcBef>
              <a:buFont typeface="Arial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6235" algn="l"/>
              </a:tabLst>
            </a:pPr>
            <a:r>
              <a:rPr sz="2800" spc="-15" dirty="0">
                <a:latin typeface="Calibri"/>
                <a:cs typeface="Calibri"/>
              </a:rPr>
              <a:t>Ana</a:t>
            </a:r>
            <a:r>
              <a:rPr sz="2800" spc="-20" dirty="0">
                <a:latin typeface="Calibri"/>
                <a:cs typeface="Calibri"/>
              </a:rPr>
              <a:t>lo</a:t>
            </a:r>
            <a:r>
              <a:rPr sz="2800" spc="-15" dirty="0">
                <a:latin typeface="Calibri"/>
                <a:cs typeface="Calibri"/>
              </a:rPr>
              <a:t>g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Input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25" dirty="0">
                <a:latin typeface="Calibri"/>
                <a:cs typeface="Calibri"/>
              </a:rPr>
              <a:t>i</a:t>
            </a:r>
            <a:r>
              <a:rPr sz="2800" spc="-20" dirty="0">
                <a:latin typeface="Calibri"/>
                <a:cs typeface="Calibri"/>
              </a:rPr>
              <a:t>n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20" dirty="0">
                <a:latin typeface="Calibri"/>
                <a:cs typeface="Calibri"/>
              </a:rPr>
              <a:t>16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8084" y="385573"/>
            <a:ext cx="3899916" cy="2200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1" y="1011189"/>
            <a:ext cx="6510655" cy="48818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</a:t>
            </a:r>
            <a:r>
              <a:rPr sz="2700" dirty="0">
                <a:latin typeface="Calibri"/>
                <a:cs typeface="Calibri"/>
              </a:rPr>
              <a:t>C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Calibri"/>
                <a:cs typeface="Calibri"/>
              </a:rPr>
              <a:t>Cur</a:t>
            </a:r>
            <a:r>
              <a:rPr sz="2700" spc="-50" dirty="0">
                <a:latin typeface="Calibri"/>
                <a:cs typeface="Calibri"/>
              </a:rPr>
              <a:t>r</a:t>
            </a:r>
            <a:r>
              <a:rPr sz="2700" spc="-15" dirty="0">
                <a:latin typeface="Calibri"/>
                <a:cs typeface="Calibri"/>
              </a:rPr>
              <a:t>e</a:t>
            </a:r>
            <a:r>
              <a:rPr sz="2700" spc="-40" dirty="0">
                <a:latin typeface="Calibri"/>
                <a:cs typeface="Calibri"/>
              </a:rPr>
              <a:t>n</a:t>
            </a:r>
            <a:r>
              <a:rPr sz="2700" spc="-10" dirty="0">
                <a:latin typeface="Calibri"/>
                <a:cs typeface="Calibri"/>
              </a:rPr>
              <a:t>t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Calibri"/>
                <a:cs typeface="Calibri"/>
              </a:rPr>
              <a:t>pe</a:t>
            </a:r>
            <a:r>
              <a:rPr sz="2700" spc="-10" dirty="0">
                <a:latin typeface="Calibri"/>
                <a:cs typeface="Calibri"/>
              </a:rPr>
              <a:t>r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I/O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Pin</a:t>
            </a:r>
            <a:r>
              <a:rPr sz="2700" spc="-5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40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Calibri"/>
                <a:cs typeface="Calibri"/>
              </a:rPr>
              <a:t>mA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D</a:t>
            </a:r>
            <a:r>
              <a:rPr sz="2700" dirty="0">
                <a:latin typeface="Calibri"/>
                <a:cs typeface="Calibri"/>
              </a:rPr>
              <a:t>C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Cur</a:t>
            </a:r>
            <a:r>
              <a:rPr sz="2700" spc="-50" dirty="0">
                <a:latin typeface="Calibri"/>
                <a:cs typeface="Calibri"/>
              </a:rPr>
              <a:t>r</a:t>
            </a:r>
            <a:r>
              <a:rPr sz="2700" dirty="0">
                <a:latin typeface="Calibri"/>
                <a:cs typeface="Calibri"/>
              </a:rPr>
              <a:t>e</a:t>
            </a:r>
            <a:r>
              <a:rPr sz="2700" spc="-30" dirty="0">
                <a:latin typeface="Calibri"/>
                <a:cs typeface="Calibri"/>
              </a:rPr>
              <a:t>n</a:t>
            </a:r>
            <a:r>
              <a:rPr sz="2700" dirty="0">
                <a:latin typeface="Calibri"/>
                <a:cs typeface="Calibri"/>
              </a:rPr>
              <a:t>t</a:t>
            </a:r>
            <a:r>
              <a:rPr sz="2700" spc="-85" dirty="0">
                <a:latin typeface="Times New Roman"/>
                <a:cs typeface="Times New Roman"/>
              </a:rPr>
              <a:t> </a:t>
            </a:r>
            <a:r>
              <a:rPr sz="2700" spc="-60" dirty="0">
                <a:latin typeface="Calibri"/>
                <a:cs typeface="Calibri"/>
              </a:rPr>
              <a:t>f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r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3.3V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Pin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50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mA</a:t>
            </a:r>
            <a:endParaRPr sz="2700">
              <a:latin typeface="Calibri"/>
              <a:cs typeface="Calibri"/>
            </a:endParaRPr>
          </a:p>
          <a:p>
            <a:pPr marL="355600" marR="5080" indent="-342900">
              <a:lnSpc>
                <a:spcPct val="160000"/>
              </a:lnSpc>
              <a:spcBef>
                <a:spcPts val="650"/>
              </a:spcBef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F</a:t>
            </a:r>
            <a:r>
              <a:rPr sz="2700" dirty="0">
                <a:latin typeface="Calibri"/>
                <a:cs typeface="Calibri"/>
              </a:rPr>
              <a:t>la</a:t>
            </a:r>
            <a:r>
              <a:rPr sz="2700" spc="5" dirty="0">
                <a:latin typeface="Calibri"/>
                <a:cs typeface="Calibri"/>
              </a:rPr>
              <a:t>s</a:t>
            </a:r>
            <a:r>
              <a:rPr sz="2700" dirty="0">
                <a:latin typeface="Calibri"/>
                <a:cs typeface="Calibri"/>
              </a:rPr>
              <a:t>h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-20" dirty="0">
                <a:latin typeface="Calibri"/>
                <a:cs typeface="Calibri"/>
              </a:rPr>
              <a:t>Mem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ry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128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KB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f</a:t>
            </a:r>
            <a:r>
              <a:rPr sz="2700" spc="-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Calibri"/>
                <a:cs typeface="Calibri"/>
              </a:rPr>
              <a:t>wh</a:t>
            </a:r>
            <a:r>
              <a:rPr sz="2700" spc="5" dirty="0">
                <a:latin typeface="Calibri"/>
                <a:cs typeface="Calibri"/>
              </a:rPr>
              <a:t>i</a:t>
            </a:r>
            <a:r>
              <a:rPr sz="2700" dirty="0">
                <a:latin typeface="Calibri"/>
                <a:cs typeface="Calibri"/>
              </a:rPr>
              <a:t>ch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4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KB</a:t>
            </a:r>
            <a:r>
              <a:rPr sz="2700" spc="-7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use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8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by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b</a:t>
            </a:r>
            <a:r>
              <a:rPr sz="2700" dirty="0">
                <a:latin typeface="Calibri"/>
                <a:cs typeface="Calibri"/>
              </a:rPr>
              <a:t>o</a:t>
            </a:r>
            <a:r>
              <a:rPr sz="2700" spc="-5" dirty="0">
                <a:latin typeface="Calibri"/>
                <a:cs typeface="Calibri"/>
              </a:rPr>
              <a:t>ot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ader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6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SRA</a:t>
            </a:r>
            <a:r>
              <a:rPr sz="2700" dirty="0">
                <a:latin typeface="Calibri"/>
                <a:cs typeface="Calibri"/>
              </a:rPr>
              <a:t>M</a:t>
            </a:r>
            <a:r>
              <a:rPr sz="2700" spc="-50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8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KB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E</a:t>
            </a:r>
            <a:r>
              <a:rPr sz="2700" spc="5" dirty="0">
                <a:latin typeface="Calibri"/>
                <a:cs typeface="Calibri"/>
              </a:rPr>
              <a:t>E</a:t>
            </a:r>
            <a:r>
              <a:rPr sz="2700" spc="-15" dirty="0">
                <a:latin typeface="Calibri"/>
                <a:cs typeface="Calibri"/>
              </a:rPr>
              <a:t>P</a:t>
            </a:r>
            <a:r>
              <a:rPr sz="2700" spc="-40" dirty="0">
                <a:latin typeface="Calibri"/>
                <a:cs typeface="Calibri"/>
              </a:rPr>
              <a:t>R</a:t>
            </a:r>
            <a:r>
              <a:rPr sz="2700" spc="-5" dirty="0">
                <a:latin typeface="Calibri"/>
                <a:cs typeface="Calibri"/>
              </a:rPr>
              <a:t>O</a:t>
            </a:r>
            <a:r>
              <a:rPr sz="2700" dirty="0">
                <a:latin typeface="Calibri"/>
                <a:cs typeface="Calibri"/>
              </a:rPr>
              <a:t>M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4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KB</a:t>
            </a:r>
            <a:endParaRPr sz="2700">
              <a:latin typeface="Calibri"/>
              <a:cs typeface="Calibri"/>
            </a:endParaRPr>
          </a:p>
          <a:p>
            <a:pPr>
              <a:spcBef>
                <a:spcPts val="7"/>
              </a:spcBef>
              <a:buFont typeface="Arial"/>
              <a:buChar char="•"/>
            </a:pPr>
            <a:endParaRPr sz="2250">
              <a:latin typeface="Times New Roman"/>
              <a:cs typeface="Times New Roman"/>
            </a:endParaRPr>
          </a:p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C</a:t>
            </a:r>
            <a:r>
              <a:rPr sz="2700" dirty="0">
                <a:latin typeface="Calibri"/>
                <a:cs typeface="Calibri"/>
              </a:rPr>
              <a:t>l</a:t>
            </a:r>
            <a:r>
              <a:rPr sz="2700" spc="5" dirty="0">
                <a:latin typeface="Calibri"/>
                <a:cs typeface="Calibri"/>
              </a:rPr>
              <a:t>o</a:t>
            </a:r>
            <a:r>
              <a:rPr sz="2700" spc="-15" dirty="0">
                <a:latin typeface="Calibri"/>
                <a:cs typeface="Calibri"/>
              </a:rPr>
              <a:t>ck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Calibri"/>
                <a:cs typeface="Calibri"/>
              </a:rPr>
              <a:t>Spee</a:t>
            </a:r>
            <a:r>
              <a:rPr sz="2700" dirty="0">
                <a:latin typeface="Calibri"/>
                <a:cs typeface="Calibri"/>
              </a:rPr>
              <a:t>d</a:t>
            </a:r>
            <a:r>
              <a:rPr sz="2700" spc="-7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Calibri"/>
                <a:cs typeface="Calibri"/>
              </a:rPr>
              <a:t>16</a:t>
            </a:r>
            <a:r>
              <a:rPr sz="2700" spc="-65" dirty="0">
                <a:latin typeface="Times New Roman"/>
                <a:cs typeface="Times New Roman"/>
              </a:rPr>
              <a:t> </a:t>
            </a:r>
            <a:r>
              <a:rPr sz="2700" spc="-35" dirty="0">
                <a:latin typeface="Calibri"/>
                <a:cs typeface="Calibri"/>
              </a:rPr>
              <a:t>M</a:t>
            </a:r>
            <a:r>
              <a:rPr sz="2700" spc="-5" dirty="0">
                <a:latin typeface="Calibri"/>
                <a:cs typeface="Calibri"/>
              </a:rPr>
              <a:t>Hz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>
            <a:extLst>
              <a:ext uri="{FF2B5EF4-FFF2-40B4-BE49-F238E27FC236}">
                <a16:creationId xmlns:a16="http://schemas.microsoft.com/office/drawing/2014/main" id="{A2654040-9F9F-4FC6-ADE3-4B83F93399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1200" y="0"/>
            <a:ext cx="8229600" cy="1219200"/>
          </a:xfrm>
        </p:spPr>
        <p:txBody>
          <a:bodyPr/>
          <a:lstStyle/>
          <a:p>
            <a:pPr eaLnBrk="1" hangingPunct="1"/>
            <a:r>
              <a:rPr lang="en-US" altLang="en-US"/>
              <a:t>Getting Started</a:t>
            </a:r>
          </a:p>
        </p:txBody>
      </p:sp>
      <p:sp>
        <p:nvSpPr>
          <p:cNvPr id="4099" name="Content Placeholder 2">
            <a:extLst>
              <a:ext uri="{FF2B5EF4-FFF2-40B4-BE49-F238E27FC236}">
                <a16:creationId xmlns:a16="http://schemas.microsoft.com/office/drawing/2014/main" id="{E79F741F-37E7-4F35-B781-0DB5F3E8FD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24000" y="1143000"/>
            <a:ext cx="8915400" cy="5715000"/>
          </a:xfrm>
        </p:spPr>
        <p:txBody>
          <a:bodyPr/>
          <a:lstStyle/>
          <a:p>
            <a:pPr eaLnBrk="1" hangingPunct="1"/>
            <a:r>
              <a:rPr lang="en-US" altLang="en-US" sz="3000"/>
              <a:t>Check out: </a:t>
            </a:r>
            <a:r>
              <a:rPr lang="en-US" altLang="en-US" sz="3000">
                <a:hlinkClick r:id="rId2"/>
              </a:rPr>
              <a:t>http://arduino.cc/en/Guide/HomePage</a:t>
            </a:r>
            <a:endParaRPr lang="en-US" altLang="en-US" sz="3000"/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Download &amp; install the Arduino environment (IDE)	</a:t>
            </a:r>
            <a:r>
              <a:rPr lang="en-US" altLang="en-US" sz="2600" b="1">
                <a:solidFill>
                  <a:srgbClr val="FF0000"/>
                </a:solidFill>
              </a:rPr>
              <a:t>(not needed in lab)</a:t>
            </a:r>
            <a:endParaRPr lang="en-US" altLang="en-US" sz="2600"/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Connect the board to your computer via the USB cable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If needed, install the drivers </a:t>
            </a:r>
            <a:r>
              <a:rPr lang="en-US" altLang="en-US" sz="2600" b="1">
                <a:solidFill>
                  <a:srgbClr val="FF0000"/>
                </a:solidFill>
              </a:rPr>
              <a:t>(not needed in lab)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Launch the Arduino IDE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Select your board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Select your serial port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Open the blink example </a:t>
            </a:r>
          </a:p>
          <a:p>
            <a:pPr marL="914400" lvl="1" indent="-514350">
              <a:buFontTx/>
              <a:buAutoNum type="arabicPeriod"/>
            </a:pPr>
            <a:r>
              <a:rPr lang="en-US" altLang="en-US" sz="2600"/>
              <a:t>Upload the program</a:t>
            </a:r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en-US" altLang="en-US" sz="3000" b="1"/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en-US" altLang="en-US" sz="3000" b="1"/>
          </a:p>
          <a:p>
            <a:pPr eaLnBrk="1" hangingPunct="1">
              <a:buFont typeface="Calibri" panose="020F0502020204030204" pitchFamily="34" charset="0"/>
              <a:buAutoNum type="arabicPeriod"/>
            </a:pPr>
            <a:endParaRPr lang="en-US" altLang="en-US" sz="30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BE097254-AE07-4A9C-85B7-3E4496F503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05000" y="-17463"/>
            <a:ext cx="8229600" cy="792163"/>
          </a:xfrm>
        </p:spPr>
        <p:txBody>
          <a:bodyPr/>
          <a:lstStyle/>
          <a:p>
            <a:pPr eaLnBrk="1" hangingPunct="1"/>
            <a:r>
              <a:rPr lang="en-US" altLang="en-US"/>
              <a:t>Arduino IDE</a:t>
            </a:r>
          </a:p>
        </p:txBody>
      </p:sp>
      <p:pic>
        <p:nvPicPr>
          <p:cNvPr id="5123" name="Picture 2" descr="https://labitat.dk/w/images/6/63/ArduinoIDE.png">
            <a:extLst>
              <a:ext uri="{FF2B5EF4-FFF2-40B4-BE49-F238E27FC236}">
                <a16:creationId xmlns:a16="http://schemas.microsoft.com/office/drawing/2014/main" id="{2215F799-18CF-46E3-AF58-21587FFBC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95350"/>
            <a:ext cx="502920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Box 3">
            <a:extLst>
              <a:ext uri="{FF2B5EF4-FFF2-40B4-BE49-F238E27FC236}">
                <a16:creationId xmlns:a16="http://schemas.microsoft.com/office/drawing/2014/main" id="{68AAA43D-6018-4906-8D80-E88F36514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243638"/>
            <a:ext cx="86407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>
                <a:latin typeface="Calibri" panose="020F0502020204030204" pitchFamily="34" charset="0"/>
                <a:cs typeface="Arial" panose="020B0604020202020204" pitchFamily="34" charset="0"/>
              </a:rPr>
              <a:t>See: </a:t>
            </a:r>
            <a:r>
              <a:rPr lang="en-US" altLang="en-US" sz="2400">
                <a:latin typeface="Calibri" panose="020F0502020204030204" pitchFamily="34" charset="0"/>
                <a:cs typeface="Arial" panose="020B0604020202020204" pitchFamily="34" charset="0"/>
                <a:hlinkClick r:id="rId3"/>
              </a:rPr>
              <a:t>http://arduino.cc/en/Guide/Environment</a:t>
            </a:r>
            <a:r>
              <a:rPr lang="en-US" altLang="en-US" sz="2400">
                <a:latin typeface="Calibri" panose="020F0502020204030204" pitchFamily="34" charset="0"/>
                <a:cs typeface="Arial" panose="020B0604020202020204" pitchFamily="34" charset="0"/>
              </a:rPr>
              <a:t> for more 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B359-0D85-4DE1-AD09-CB072598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rgbClr val="0070C0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5304-7EFD-4159-944C-8872CA48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4000" dirty="0"/>
              <a:t>What is IoT? Why we care about IoT?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dirty="0"/>
              <a:t>How Big IoT is?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dirty="0"/>
              <a:t>IoT in Day to Day Life and Where To Start?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dirty="0"/>
              <a:t>Challenges/Privacy with IoT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dirty="0"/>
              <a:t>Arduino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4000" dirty="0"/>
              <a:t>Overview Of Home Automation System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1759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598CCBF4-D02B-4C8C-89A6-DF643B5CF8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46275" y="23813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Select Serial Port and Board</a:t>
            </a:r>
          </a:p>
        </p:txBody>
      </p:sp>
      <p:pic>
        <p:nvPicPr>
          <p:cNvPr id="6147" name="Picture 6" descr="http://cal-eng.com/wp-content/uploads/2012/01/Arduino-IDE-2.jpg">
            <a:extLst>
              <a:ext uri="{FF2B5EF4-FFF2-40B4-BE49-F238E27FC236}">
                <a16:creationId xmlns:a16="http://schemas.microsoft.com/office/drawing/2014/main" id="{04D5B3A3-283E-4EF9-BAF9-E0A1343B7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905001"/>
            <a:ext cx="40925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8" descr="http://startingelectronics.com/software/arduino/installing-arduino-software-windows-7/arduino-install-14.png">
            <a:extLst>
              <a:ext uri="{FF2B5EF4-FFF2-40B4-BE49-F238E27FC236}">
                <a16:creationId xmlns:a16="http://schemas.microsoft.com/office/drawing/2014/main" id="{94F57B03-F068-44BA-A27B-7A79B6FE4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905001"/>
            <a:ext cx="4267200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pic7.gif">
            <a:extLst>
              <a:ext uri="{FF2B5EF4-FFF2-40B4-BE49-F238E27FC236}">
                <a16:creationId xmlns:a16="http://schemas.microsoft.com/office/drawing/2014/main" id="{E8D695B9-B4D6-4407-AAEC-CA20F25F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9100"/>
            <a:ext cx="82042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9">
            <a:extLst>
              <a:ext uri="{FF2B5EF4-FFF2-40B4-BE49-F238E27FC236}">
                <a16:creationId xmlns:a16="http://schemas.microsoft.com/office/drawing/2014/main" id="{7A219E7B-F026-405F-8A55-AB5394E4A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639" y="6213476"/>
            <a:ext cx="2611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todbot.com/blog/bionicarduino</a:t>
            </a:r>
            <a:endParaRPr lang="en-US" altLang="en-US" sz="240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31578A2-AE5A-43A0-8E17-4F5287F5D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Some Commands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402BB-2FFA-491D-BE12-49566AB91BA1}"/>
              </a:ext>
            </a:extLst>
          </p:cNvPr>
          <p:cNvSpPr txBox="1"/>
          <p:nvPr/>
        </p:nvSpPr>
        <p:spPr>
          <a:xfrm>
            <a:off x="2667001" y="1295400"/>
            <a:ext cx="6824663" cy="40322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Serial.begin</a:t>
            </a:r>
            <a:r>
              <a:rPr lang="en-US" sz="3200" dirty="0">
                <a:latin typeface="Arial" charset="0"/>
              </a:rPr>
              <a:t>() </a:t>
            </a:r>
          </a:p>
          <a:p>
            <a:pPr>
              <a:defRPr/>
            </a:pPr>
            <a:r>
              <a:rPr lang="en-US" sz="3200" dirty="0">
                <a:latin typeface="Arial" charset="0"/>
              </a:rPr>
              <a:t>     - e.g., </a:t>
            </a:r>
            <a:r>
              <a:rPr lang="en-US" sz="3200" dirty="0" err="1">
                <a:latin typeface="Arial" charset="0"/>
              </a:rPr>
              <a:t>Serial.begin</a:t>
            </a:r>
            <a:r>
              <a:rPr lang="en-US" sz="3200" dirty="0">
                <a:latin typeface="Arial" charset="0"/>
              </a:rPr>
              <a:t>(9600)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Serial.print</a:t>
            </a:r>
            <a:r>
              <a:rPr lang="en-US" sz="3200" dirty="0">
                <a:latin typeface="Arial" charset="0"/>
              </a:rPr>
              <a:t>() or </a:t>
            </a:r>
            <a:r>
              <a:rPr lang="en-US" sz="3200" dirty="0" err="1">
                <a:latin typeface="Arial" charset="0"/>
              </a:rPr>
              <a:t>Serial.println</a:t>
            </a:r>
            <a:r>
              <a:rPr lang="en-US" sz="3200" dirty="0">
                <a:latin typeface="Arial" charset="0"/>
              </a:rPr>
              <a:t>()</a:t>
            </a:r>
          </a:p>
          <a:p>
            <a:pPr>
              <a:defRPr/>
            </a:pPr>
            <a:r>
              <a:rPr lang="en-US" sz="3200" dirty="0">
                <a:latin typeface="Arial" charset="0"/>
              </a:rPr>
              <a:t>     - e.g., </a:t>
            </a:r>
            <a:r>
              <a:rPr lang="en-US" sz="3200" dirty="0" err="1">
                <a:latin typeface="Arial" charset="0"/>
              </a:rPr>
              <a:t>Serial.print</a:t>
            </a:r>
            <a:r>
              <a:rPr lang="en-US" sz="3200" dirty="0">
                <a:latin typeface="Arial" charset="0"/>
              </a:rPr>
              <a:t>(value)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Serial.read</a:t>
            </a:r>
            <a:r>
              <a:rPr lang="en-US" sz="3200" dirty="0">
                <a:latin typeface="Arial" charset="0"/>
              </a:rPr>
              <a:t>()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Serial.available</a:t>
            </a:r>
            <a:r>
              <a:rPr lang="en-US" sz="3200" dirty="0">
                <a:latin typeface="Arial" charset="0"/>
              </a:rPr>
              <a:t>()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Serial.write</a:t>
            </a:r>
            <a:r>
              <a:rPr lang="en-US" sz="3200" dirty="0">
                <a:latin typeface="Arial" charset="0"/>
              </a:rPr>
              <a:t>()</a:t>
            </a:r>
          </a:p>
          <a:p>
            <a:pPr marL="457200" indent="-457200">
              <a:buFont typeface="Arial" pitchFamily="34" charset="0"/>
              <a:buChar char="•"/>
              <a:defRPr/>
            </a:pPr>
            <a:r>
              <a:rPr lang="en-US" sz="3200" dirty="0" err="1">
                <a:latin typeface="Arial" charset="0"/>
              </a:rPr>
              <a:t>Serial.parseInt</a:t>
            </a:r>
            <a:r>
              <a:rPr lang="en-US" sz="3200" dirty="0">
                <a:latin typeface="Arial" charset="0"/>
              </a:rPr>
              <a:t>()</a:t>
            </a:r>
          </a:p>
        </p:txBody>
      </p:sp>
      <p:sp>
        <p:nvSpPr>
          <p:cNvPr id="27652" name="TextBox 1">
            <a:extLst>
              <a:ext uri="{FF2B5EF4-FFF2-40B4-BE49-F238E27FC236}">
                <a16:creationId xmlns:a16="http://schemas.microsoft.com/office/drawing/2014/main" id="{19511F8A-FA3D-4DCF-8C79-F367C3820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1" y="5772150"/>
            <a:ext cx="4454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3600" dirty="0">
                <a:hlinkClick r:id="rId2"/>
              </a:rPr>
              <a:t>Example Program</a:t>
            </a:r>
            <a:endParaRPr lang="en-US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9D03127-8906-4F6F-8C2D-EC4239E91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b="1"/>
              <a:t>Input/Output</a:t>
            </a:r>
          </a:p>
        </p:txBody>
      </p:sp>
      <p:pic>
        <p:nvPicPr>
          <p:cNvPr id="8195" name="Picture 4" descr="pic1">
            <a:extLst>
              <a:ext uri="{FF2B5EF4-FFF2-40B4-BE49-F238E27FC236}">
                <a16:creationId xmlns:a16="http://schemas.microsoft.com/office/drawing/2014/main" id="{8B368143-B3F2-45A3-A6AD-E380DFA31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14401"/>
            <a:ext cx="91440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Text Box 5">
            <a:extLst>
              <a:ext uri="{FF2B5EF4-FFF2-40B4-BE49-F238E27FC236}">
                <a16:creationId xmlns:a16="http://schemas.microsoft.com/office/drawing/2014/main" id="{BAD3CC7C-539A-416D-867F-4E585BD90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6400800"/>
            <a:ext cx="69897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Image from </a:t>
            </a:r>
            <a:r>
              <a:rPr lang="en-US" altLang="en-US" sz="1600" i="1"/>
              <a:t>Theory and Practice of Tangible User Interfaces</a:t>
            </a:r>
            <a:r>
              <a:rPr lang="en-US" altLang="en-US" sz="1600"/>
              <a:t> at UC Berkley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716687B-C8AC-4E3E-B6E1-BFAF2AF795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Topic 2</a:t>
            </a:r>
            <a:r>
              <a:rPr lang="en-US" altLang="en-US" b="1"/>
              <a:t>: Digital Input/Output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CF3EC0B-8E28-4854-B5C8-2C3515CB8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981200"/>
            <a:ext cx="4648200" cy="3429000"/>
          </a:xfrm>
        </p:spPr>
        <p:txBody>
          <a:bodyPr/>
          <a:lstStyle/>
          <a:p>
            <a:pPr eaLnBrk="1" hangingPunct="1"/>
            <a:r>
              <a:rPr lang="en-US" altLang="en-US"/>
              <a:t>Digital IO is binary valued—it’s either </a:t>
            </a:r>
            <a:r>
              <a:rPr lang="en-US" altLang="en-US" i="1"/>
              <a:t>on</a:t>
            </a:r>
            <a:r>
              <a:rPr lang="en-US" altLang="en-US"/>
              <a:t> or </a:t>
            </a:r>
            <a:r>
              <a:rPr lang="en-US" altLang="en-US" i="1"/>
              <a:t>off</a:t>
            </a:r>
            <a:r>
              <a:rPr lang="en-US" altLang="en-US"/>
              <a:t>, 1 or 0</a:t>
            </a:r>
          </a:p>
          <a:p>
            <a:pPr eaLnBrk="1" hangingPunct="1"/>
            <a:r>
              <a:rPr lang="en-US" altLang="en-US"/>
              <a:t>Internally, all microprocessors are digital, </a:t>
            </a:r>
            <a:r>
              <a:rPr lang="en-US" altLang="en-US" b="1"/>
              <a:t>why</a:t>
            </a:r>
            <a:r>
              <a:rPr lang="en-US" altLang="en-US"/>
              <a:t>?</a:t>
            </a:r>
          </a:p>
          <a:p>
            <a:pPr eaLnBrk="1" hangingPunct="1">
              <a:buFontTx/>
              <a:buNone/>
            </a:pPr>
            <a:endParaRPr lang="en-US" altLang="en-US"/>
          </a:p>
        </p:txBody>
      </p:sp>
      <p:pic>
        <p:nvPicPr>
          <p:cNvPr id="9220" name="Picture 5" descr="ANd9GcTrO4bDU9zdV8vAqAai93IOHRm20wC2ESfjR8k8xVWbBPRKi7-b">
            <a:extLst>
              <a:ext uri="{FF2B5EF4-FFF2-40B4-BE49-F238E27FC236}">
                <a16:creationId xmlns:a16="http://schemas.microsoft.com/office/drawing/2014/main" id="{F163072D-8A57-4B9F-A6F6-64C4E637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600200"/>
            <a:ext cx="3798888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>
            <a:extLst>
              <a:ext uri="{FF2B5EF4-FFF2-40B4-BE49-F238E27FC236}">
                <a16:creationId xmlns:a16="http://schemas.microsoft.com/office/drawing/2014/main" id="{A1F9B0CC-29FC-4BA9-BD8C-C21F92F72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0264" y="18288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1</a:t>
            </a:r>
          </a:p>
        </p:txBody>
      </p:sp>
      <p:sp>
        <p:nvSpPr>
          <p:cNvPr id="9222" name="TextBox 8">
            <a:extLst>
              <a:ext uri="{FF2B5EF4-FFF2-40B4-BE49-F238E27FC236}">
                <a16:creationId xmlns:a16="http://schemas.microsoft.com/office/drawing/2014/main" id="{48BFEA6F-DD19-47A7-9644-A0118F158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1539" y="281940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B85D-7934-4DE1-8F2F-8DB7FA16B4D2}"/>
              </a:ext>
            </a:extLst>
          </p:cNvPr>
          <p:cNvCxnSpPr/>
          <p:nvPr/>
        </p:nvCxnSpPr>
        <p:spPr>
          <a:xfrm>
            <a:off x="7086600" y="2743200"/>
            <a:ext cx="2133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heel spokes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07F8C8B5-DDE9-44EB-A5FA-C7CCFD10BE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15000" y="304800"/>
            <a:ext cx="4800600" cy="1143000"/>
          </a:xfrm>
        </p:spPr>
        <p:txBody>
          <a:bodyPr/>
          <a:lstStyle/>
          <a:p>
            <a:pPr eaLnBrk="1" hangingPunct="1"/>
            <a:r>
              <a:rPr lang="en-US" altLang="en-US"/>
              <a:t>Arduino Digital I/0</a:t>
            </a:r>
          </a:p>
        </p:txBody>
      </p:sp>
      <p:pic>
        <p:nvPicPr>
          <p:cNvPr id="10243" name="Picture 2">
            <a:extLst>
              <a:ext uri="{FF2B5EF4-FFF2-40B4-BE49-F238E27FC236}">
                <a16:creationId xmlns:a16="http://schemas.microsoft.com/office/drawing/2014/main" id="{25935532-A82F-4250-B0B5-F1650F7CC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33338"/>
            <a:ext cx="3656013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3">
            <a:extLst>
              <a:ext uri="{FF2B5EF4-FFF2-40B4-BE49-F238E27FC236}">
                <a16:creationId xmlns:a16="http://schemas.microsoft.com/office/drawing/2014/main" id="{1516C23D-D4FD-4C3C-99D4-EF2076625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650" y="2728914"/>
            <a:ext cx="79248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pinMode(</a:t>
            </a:r>
            <a:r>
              <a:rPr lang="en-US" altLang="en-US" sz="3000" i="1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3000" i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Sets pin to either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digitalRead(</a:t>
            </a:r>
            <a:r>
              <a:rPr lang="en-US" altLang="en-US" sz="3000" i="1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Reads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from a pin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9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digitalWrite(</a:t>
            </a:r>
            <a:r>
              <a:rPr lang="en-US" altLang="en-US" sz="3000" i="1">
                <a:latin typeface="Courier New" panose="02070309020205020404" pitchFamily="49" charset="0"/>
                <a:cs typeface="Courier New" panose="02070309020205020404" pitchFamily="49" charset="0"/>
              </a:rPr>
              <a:t>pin</a:t>
            </a: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3000" i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altLang="en-US" sz="30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Writes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to a pin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9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3000">
                <a:latin typeface="Calibri" panose="020F0502020204030204" pitchFamily="34" charset="0"/>
                <a:cs typeface="Arial" panose="020B0604020202020204" pitchFamily="34" charset="0"/>
              </a:rPr>
              <a:t>Electronic stuff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Output pins can provide 40 mA of current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Writing </a:t>
            </a:r>
            <a:r>
              <a:rPr lang="en-US" alt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HIGH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to an input pin installs a 20K</a:t>
            </a:r>
            <a:r>
              <a:rPr lang="el-GR" altLang="en-US" sz="2600">
                <a:cs typeface="Arial" panose="020B0604020202020204" pitchFamily="34" charset="0"/>
              </a:rPr>
              <a:t>Ω</a:t>
            </a:r>
            <a:r>
              <a:rPr lang="en-US" altLang="en-US" sz="2600">
                <a:latin typeface="Calibri" panose="020F0502020204030204" pitchFamily="34" charset="0"/>
                <a:cs typeface="Arial" panose="020B0604020202020204" pitchFamily="34" charset="0"/>
              </a:rPr>
              <a:t> pullup</a:t>
            </a:r>
          </a:p>
          <a:p>
            <a:pPr eaLnBrk="1" hangingPunct="1"/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245" name="Text Box 9">
            <a:extLst>
              <a:ext uri="{FF2B5EF4-FFF2-40B4-BE49-F238E27FC236}">
                <a16:creationId xmlns:a16="http://schemas.microsoft.com/office/drawing/2014/main" id="{7613B998-24DD-41CA-961E-AD6CE1B87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122489"/>
            <a:ext cx="2832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www.mikroe.com/chapters/view/1</a:t>
            </a:r>
            <a:endParaRPr lang="en-US" altLang="en-US" sz="240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1845C7D-9A27-49D0-85DB-2F7DACE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685800"/>
            <a:ext cx="6257925" cy="665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Title 1">
            <a:extLst>
              <a:ext uri="{FF2B5EF4-FFF2-40B4-BE49-F238E27FC236}">
                <a16:creationId xmlns:a16="http://schemas.microsoft.com/office/drawing/2014/main" id="{7B360A73-005C-4AA7-A29A-8489A8A5A6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81200" y="-11113"/>
            <a:ext cx="8229600" cy="1001713"/>
          </a:xfrm>
        </p:spPr>
        <p:txBody>
          <a:bodyPr/>
          <a:lstStyle/>
          <a:p>
            <a:pPr eaLnBrk="1" hangingPunct="1"/>
            <a:r>
              <a:rPr lang="en-US" altLang="en-US"/>
              <a:t>Our First Program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54A44821-04E1-4156-B3D9-8420004D54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8229600" cy="11430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Digital IO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CB998E2-B21F-44D0-B1E3-44DDA2C415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5715001"/>
            <a:ext cx="8229600" cy="5635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>
                <a:hlinkClick r:id="rId2"/>
              </a:rPr>
              <a:t>Use a push-button to turn ON/Off LED </a:t>
            </a:r>
            <a:endParaRPr lang="en-US" altLang="en-US"/>
          </a:p>
        </p:txBody>
      </p:sp>
      <p:pic>
        <p:nvPicPr>
          <p:cNvPr id="13316" name="Picture 5" descr="digital%20input%20WC%20%281%29">
            <a:extLst>
              <a:ext uri="{FF2B5EF4-FFF2-40B4-BE49-F238E27FC236}">
                <a16:creationId xmlns:a16="http://schemas.microsoft.com/office/drawing/2014/main" id="{781C869B-DCDD-4B8A-B625-4E5198ED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66801"/>
            <a:ext cx="47625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D379A46-58CD-4EE7-850F-99A15EE50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/>
              <a:t>IO Pins</a:t>
            </a:r>
          </a:p>
        </p:txBody>
      </p:sp>
      <p:pic>
        <p:nvPicPr>
          <p:cNvPr id="12291" name="Picture 4" descr="pic2">
            <a:extLst>
              <a:ext uri="{FF2B5EF4-FFF2-40B4-BE49-F238E27FC236}">
                <a16:creationId xmlns:a16="http://schemas.microsoft.com/office/drawing/2014/main" id="{7FA04B2D-8416-49A5-9EBB-5887FBC48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1"/>
            <a:ext cx="914400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5">
            <a:extLst>
              <a:ext uri="{FF2B5EF4-FFF2-40B4-BE49-F238E27FC236}">
                <a16:creationId xmlns:a16="http://schemas.microsoft.com/office/drawing/2014/main" id="{73004331-C559-4517-B88D-DEDB0A22C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6096000"/>
            <a:ext cx="69897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/>
              <a:t>Image from </a:t>
            </a:r>
            <a:r>
              <a:rPr lang="en-US" altLang="en-US" sz="1600" i="1"/>
              <a:t>Theory and Practice of Tangible User Interfaces</a:t>
            </a:r>
            <a:r>
              <a:rPr lang="en-US" altLang="en-US" sz="1600"/>
              <a:t> at UC Berkley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E1264DEA-7F88-4998-98DF-94E9382B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/>
              <a:t>Pulse Width Modulation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0F811-E1BA-4403-9F22-3CD439D7109E}"/>
              </a:ext>
            </a:extLst>
          </p:cNvPr>
          <p:cNvSpPr txBox="1"/>
          <p:nvPr/>
        </p:nvSpPr>
        <p:spPr>
          <a:xfrm>
            <a:off x="1524000" y="1246188"/>
            <a:ext cx="3429000" cy="544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Can’t use digital pins to directly supply say 2.5V, but can pulse the output on and off really fast to produce the same effect</a:t>
            </a:r>
          </a:p>
          <a:p>
            <a:pPr>
              <a:defRPr/>
            </a:pPr>
            <a:endParaRPr lang="en-US" sz="2400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The on-off pulsing happens so quickly, the connected output device “sees” the result as a reduction in the voltage</a:t>
            </a:r>
          </a:p>
          <a:p>
            <a:pPr>
              <a:defRPr/>
            </a:pPr>
            <a:endParaRPr lang="en-US" dirty="0">
              <a:latin typeface="Arial" charset="0"/>
            </a:endParaRPr>
          </a:p>
          <a:p>
            <a:pPr>
              <a:defRPr/>
            </a:pPr>
            <a:endParaRPr lang="en-US" dirty="0">
              <a:latin typeface="Arial" charset="0"/>
            </a:endParaRPr>
          </a:p>
        </p:txBody>
      </p:sp>
      <p:pic>
        <p:nvPicPr>
          <p:cNvPr id="18436" name="Picture 6">
            <a:extLst>
              <a:ext uri="{FF2B5EF4-FFF2-40B4-BE49-F238E27FC236}">
                <a16:creationId xmlns:a16="http://schemas.microsoft.com/office/drawing/2014/main" id="{77593669-70E5-4EF3-95EB-CFECCAE8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9350"/>
            <a:ext cx="569595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 Box 5">
            <a:extLst>
              <a:ext uri="{FF2B5EF4-FFF2-40B4-BE49-F238E27FC236}">
                <a16:creationId xmlns:a16="http://schemas.microsoft.com/office/drawing/2014/main" id="{4B352E95-A2C5-418C-B857-B94D0BFE1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038" y="6283326"/>
            <a:ext cx="612616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Image from </a:t>
            </a:r>
            <a:r>
              <a:rPr lang="en-US" altLang="en-US" sz="1400" i="1"/>
              <a:t>Theory and Practice of Tangible User Interfaces</a:t>
            </a:r>
            <a:r>
              <a:rPr lang="en-US" altLang="en-US" sz="1400"/>
              <a:t> at UC Berkley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5AE4A-46AF-4640-A9BF-794D1FA29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/>
              <a:t>"Think about some of the pieces of technology or up-and-coming topics that, maybe five years ago, we thought had nothing to do with us. Those of us who ignored them quickly fell behind the curve."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0381903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193ED259-D647-4877-A5ED-8240A451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PMW Pins</a:t>
            </a:r>
          </a:p>
        </p:txBody>
      </p:sp>
      <p:pic>
        <p:nvPicPr>
          <p:cNvPr id="20483" name="Picture 4">
            <a:extLst>
              <a:ext uri="{FF2B5EF4-FFF2-40B4-BE49-F238E27FC236}">
                <a16:creationId xmlns:a16="http://schemas.microsoft.com/office/drawing/2014/main" id="{43815E8E-E225-4A6A-B841-F69CBEE71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1295400"/>
            <a:ext cx="57134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B37CD-6842-49A4-943E-69455D88E6AC}"/>
              </a:ext>
            </a:extLst>
          </p:cNvPr>
          <p:cNvSpPr txBox="1"/>
          <p:nvPr/>
        </p:nvSpPr>
        <p:spPr>
          <a:xfrm>
            <a:off x="6934200" y="1735139"/>
            <a:ext cx="3733800" cy="4524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Command:   </a:t>
            </a:r>
            <a:r>
              <a:rPr lang="en-US" sz="2400" b="1" dirty="0" err="1">
                <a:latin typeface="Arial" charset="0"/>
              </a:rPr>
              <a:t>analogWrite</a:t>
            </a:r>
            <a:r>
              <a:rPr lang="en-US" sz="2400" b="1" dirty="0">
                <a:latin typeface="Arial" charset="0"/>
              </a:rPr>
              <a:t>(</a:t>
            </a:r>
            <a:r>
              <a:rPr lang="en-US" sz="2400" b="1" dirty="0" err="1">
                <a:latin typeface="Arial" charset="0"/>
              </a:rPr>
              <a:t>pin,value</a:t>
            </a:r>
            <a:r>
              <a:rPr lang="en-US" sz="2400" b="1" dirty="0">
                <a:latin typeface="Arial" charset="0"/>
              </a:rPr>
              <a:t>)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2400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value is duty cycle: between 0 and 255</a:t>
            </a:r>
          </a:p>
          <a:p>
            <a:pPr>
              <a:defRPr/>
            </a:pPr>
            <a:endParaRPr lang="en-US" sz="2400" dirty="0">
              <a:latin typeface="Arial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Examples:   </a:t>
            </a:r>
          </a:p>
          <a:p>
            <a:pPr>
              <a:defRPr/>
            </a:pPr>
            <a:r>
              <a:rPr lang="en-US" sz="2400" dirty="0">
                <a:latin typeface="Arial" charset="0"/>
              </a:rPr>
              <a:t>   </a:t>
            </a:r>
            <a:r>
              <a:rPr lang="en-US" sz="2400" dirty="0" err="1">
                <a:latin typeface="Arial" charset="0"/>
              </a:rPr>
              <a:t>analogWrite</a:t>
            </a:r>
            <a:r>
              <a:rPr lang="en-US" sz="2400" dirty="0">
                <a:latin typeface="Arial" charset="0"/>
              </a:rPr>
              <a:t>(9, 128) </a:t>
            </a:r>
          </a:p>
          <a:p>
            <a:pPr>
              <a:defRPr/>
            </a:pPr>
            <a:r>
              <a:rPr lang="en-US" sz="2400" dirty="0">
                <a:latin typeface="Arial" charset="0"/>
              </a:rPr>
              <a:t>   for a 50% duty cycle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endParaRPr lang="en-US" sz="2400" dirty="0">
              <a:latin typeface="Arial" charset="0"/>
            </a:endParaRPr>
          </a:p>
          <a:p>
            <a:pPr>
              <a:defRPr/>
            </a:pPr>
            <a:r>
              <a:rPr lang="en-US" sz="2400" dirty="0">
                <a:latin typeface="Arial" charset="0"/>
              </a:rPr>
              <a:t>   </a:t>
            </a:r>
            <a:r>
              <a:rPr lang="en-US" sz="2400" dirty="0" err="1">
                <a:latin typeface="Arial" charset="0"/>
              </a:rPr>
              <a:t>analogWrite</a:t>
            </a:r>
            <a:r>
              <a:rPr lang="en-US" sz="2400" dirty="0">
                <a:latin typeface="Arial" charset="0"/>
              </a:rPr>
              <a:t>(11, 64)</a:t>
            </a:r>
          </a:p>
          <a:p>
            <a:pPr>
              <a:defRPr/>
            </a:pPr>
            <a:r>
              <a:rPr lang="en-US" sz="2400" dirty="0">
                <a:latin typeface="Arial" charset="0"/>
              </a:rPr>
              <a:t>   for a 25% duty cycle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23F65B35-AC89-434E-859B-166A2509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6248401"/>
            <a:ext cx="6126163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/>
              <a:t>Image from </a:t>
            </a:r>
            <a:r>
              <a:rPr lang="en-US" altLang="en-US" sz="1400" i="1"/>
              <a:t>Theory and Practice of Tangible User Interfaces</a:t>
            </a:r>
            <a:r>
              <a:rPr lang="en-US" altLang="en-US" sz="1400"/>
              <a:t> at UC Berkley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3360" y="282787"/>
            <a:ext cx="7393781" cy="8799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29">
              <a:lnSpc>
                <a:spcPts val="7551"/>
              </a:lnSpc>
            </a:pPr>
            <a:r>
              <a:rPr spc="-1607" dirty="0"/>
              <a:t>P</a:t>
            </a:r>
            <a:r>
              <a:rPr spc="-1473" dirty="0"/>
              <a:t>h</a:t>
            </a:r>
            <a:r>
              <a:rPr spc="-735" dirty="0"/>
              <a:t>o</a:t>
            </a:r>
            <a:r>
              <a:rPr spc="-1072" dirty="0"/>
              <a:t>t</a:t>
            </a:r>
            <a:r>
              <a:rPr spc="-918" dirty="0"/>
              <a:t>o</a:t>
            </a:r>
            <a:r>
              <a:rPr spc="-819" dirty="0"/>
              <a:t>c</a:t>
            </a:r>
            <a:r>
              <a:rPr spc="-858" dirty="0"/>
              <a:t>e</a:t>
            </a:r>
            <a:r>
              <a:rPr spc="-738" dirty="0"/>
              <a:t>ll</a:t>
            </a:r>
          </a:p>
        </p:txBody>
      </p:sp>
      <p:sp>
        <p:nvSpPr>
          <p:cNvPr id="3" name="object 3"/>
          <p:cNvSpPr/>
          <p:nvPr/>
        </p:nvSpPr>
        <p:spPr>
          <a:xfrm>
            <a:off x="2502986" y="1886246"/>
            <a:ext cx="7358055" cy="4208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014220">
              <a:lnSpc>
                <a:spcPct val="100000"/>
              </a:lnSpc>
            </a:pPr>
            <a:r>
              <a:rPr dirty="0"/>
              <a:t>WHY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5" dirty="0"/>
              <a:t>IoT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Palatino Linotype"/>
                <a:cs typeface="Palatino Linotype"/>
              </a:rPr>
              <a:t>??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0" y="1697200"/>
            <a:ext cx="7684770" cy="27699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Gene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e,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llect,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oces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acqu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ed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orm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ma</a:t>
            </a:r>
            <a:r>
              <a:rPr sz="3200" spc="-110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be</a:t>
            </a:r>
            <a:r>
              <a:rPr sz="3200" spc="-60" dirty="0">
                <a:latin typeface="Calibri"/>
                <a:cs typeface="Calibri"/>
              </a:rPr>
              <a:t>t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dec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ons.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ng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ld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thi</a:t>
            </a:r>
            <a:r>
              <a:rPr sz="3200" spc="-5" dirty="0">
                <a:latin typeface="Calibri"/>
                <a:cs typeface="Calibri"/>
              </a:rPr>
              <a:t>ng</a:t>
            </a:r>
            <a:r>
              <a:rPr sz="3200" dirty="0">
                <a:latin typeface="Calibri"/>
                <a:cs typeface="Calibri"/>
              </a:rPr>
              <a:t>.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60" dirty="0">
                <a:latin typeface="Calibri"/>
                <a:cs typeface="Calibri"/>
              </a:rPr>
              <a:t>h</a:t>
            </a:r>
            <a:r>
              <a:rPr sz="3200" spc="-25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virtua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Th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ng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act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ach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othe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1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artl</a:t>
            </a:r>
            <a:r>
              <a:rPr sz="3200" spc="-22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soc</a:t>
            </a:r>
            <a:r>
              <a:rPr sz="3200" dirty="0">
                <a:latin typeface="Calibri"/>
                <a:cs typeface="Calibri"/>
              </a:rPr>
              <a:t>ial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net</a:t>
            </a:r>
            <a:r>
              <a:rPr sz="3200" spc="-20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dirty="0">
                <a:latin typeface="Calibri"/>
                <a:cs typeface="Calibri"/>
              </a:rPr>
              <a:t>k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0551" y="519275"/>
            <a:ext cx="40176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600" spc="-25" dirty="0">
                <a:solidFill>
                  <a:srgbClr val="375F91"/>
                </a:solidFill>
                <a:latin typeface="Palatino Linotype"/>
                <a:cs typeface="Palatino Linotype"/>
              </a:rPr>
              <a:t>BLOCK</a:t>
            </a:r>
            <a:r>
              <a:rPr sz="3600" spc="-15" dirty="0">
                <a:solidFill>
                  <a:srgbClr val="375F91"/>
                </a:solidFill>
                <a:latin typeface="Times New Roman"/>
                <a:cs typeface="Times New Roman"/>
              </a:rPr>
              <a:t> </a:t>
            </a:r>
            <a:r>
              <a:rPr sz="3600" spc="-25" dirty="0">
                <a:solidFill>
                  <a:srgbClr val="375F91"/>
                </a:solidFill>
                <a:latin typeface="Palatino Linotype"/>
                <a:cs typeface="Palatino Linotype"/>
              </a:rPr>
              <a:t>DIAG</a:t>
            </a:r>
            <a:r>
              <a:rPr sz="3600" spc="-40" dirty="0">
                <a:solidFill>
                  <a:srgbClr val="375F91"/>
                </a:solidFill>
                <a:latin typeface="Palatino Linotype"/>
                <a:cs typeface="Palatino Linotype"/>
              </a:rPr>
              <a:t>R</a:t>
            </a:r>
            <a:r>
              <a:rPr sz="3600" spc="-35" dirty="0">
                <a:solidFill>
                  <a:srgbClr val="375F91"/>
                </a:solidFill>
                <a:latin typeface="Palatino Linotype"/>
                <a:cs typeface="Palatino Linotype"/>
              </a:rPr>
              <a:t>AM</a:t>
            </a:r>
            <a:endParaRPr sz="36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80489" y="1071370"/>
            <a:ext cx="7144511" cy="5743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9131" y="308666"/>
            <a:ext cx="4791075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2925" marR="5080" indent="-530860"/>
            <a:r>
              <a:rPr sz="4300" spc="-30" dirty="0">
                <a:solidFill>
                  <a:srgbClr val="375F91"/>
                </a:solidFill>
                <a:latin typeface="Palatino Linotype"/>
                <a:cs typeface="Palatino Linotype"/>
              </a:rPr>
              <a:t>BLOCK</a:t>
            </a:r>
            <a:r>
              <a:rPr sz="4300" spc="-10" dirty="0">
                <a:solidFill>
                  <a:srgbClr val="375F91"/>
                </a:solidFill>
                <a:latin typeface="Times New Roman"/>
                <a:cs typeface="Times New Roman"/>
              </a:rPr>
              <a:t> </a:t>
            </a:r>
            <a:r>
              <a:rPr sz="4300" spc="-35" dirty="0">
                <a:solidFill>
                  <a:srgbClr val="375F91"/>
                </a:solidFill>
                <a:latin typeface="Palatino Linotype"/>
                <a:cs typeface="Palatino Linotype"/>
              </a:rPr>
              <a:t>D</a:t>
            </a:r>
            <a:r>
              <a:rPr sz="4300" spc="-10" dirty="0">
                <a:solidFill>
                  <a:srgbClr val="375F91"/>
                </a:solidFill>
                <a:latin typeface="Palatino Linotype"/>
                <a:cs typeface="Palatino Linotype"/>
              </a:rPr>
              <a:t>I</a:t>
            </a:r>
            <a:r>
              <a:rPr sz="4300" spc="-35" dirty="0">
                <a:solidFill>
                  <a:srgbClr val="375F91"/>
                </a:solidFill>
                <a:latin typeface="Palatino Linotype"/>
                <a:cs typeface="Palatino Linotype"/>
              </a:rPr>
              <a:t>AGR</a:t>
            </a:r>
            <a:r>
              <a:rPr sz="4300" spc="-55" dirty="0">
                <a:solidFill>
                  <a:srgbClr val="375F91"/>
                </a:solidFill>
                <a:latin typeface="Palatino Linotype"/>
                <a:cs typeface="Palatino Linotype"/>
              </a:rPr>
              <a:t>A</a:t>
            </a:r>
            <a:r>
              <a:rPr sz="4300" spc="-45" dirty="0">
                <a:solidFill>
                  <a:srgbClr val="375F91"/>
                </a:solidFill>
                <a:latin typeface="Palatino Linotype"/>
                <a:cs typeface="Palatino Linotype"/>
              </a:rPr>
              <a:t>M</a:t>
            </a:r>
            <a:r>
              <a:rPr sz="4300" spc="-15" dirty="0">
                <a:solidFill>
                  <a:srgbClr val="375F91"/>
                </a:solidFill>
                <a:latin typeface="Times New Roman"/>
                <a:cs typeface="Times New Roman"/>
              </a:rPr>
              <a:t> </a:t>
            </a:r>
            <a:r>
              <a:rPr sz="4300" spc="-30" dirty="0">
                <a:solidFill>
                  <a:srgbClr val="375F91"/>
                </a:solidFill>
                <a:latin typeface="Palatino Linotype"/>
                <a:cs typeface="Palatino Linotype"/>
              </a:rPr>
              <a:t>DESCRIPTION</a:t>
            </a:r>
            <a:endParaRPr sz="430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59940" y="1697200"/>
            <a:ext cx="8033384" cy="4247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204" dirty="0">
                <a:latin typeface="Calibri"/>
                <a:cs typeface="Calibri"/>
              </a:rPr>
              <a:t>T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30" dirty="0">
                <a:latin typeface="Calibri"/>
                <a:cs typeface="Calibri"/>
              </a:rPr>
              <a:t>s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orm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7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ect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1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ier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egu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suppl</a:t>
            </a:r>
            <a:r>
              <a:rPr sz="3200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LD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lamp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oug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el</a:t>
            </a:r>
            <a:r>
              <a:rPr sz="3200" spc="-6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y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Moti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spc="-5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ec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PIR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secur</a:t>
            </a:r>
            <a:r>
              <a:rPr sz="3200" dirty="0">
                <a:latin typeface="Calibri"/>
                <a:cs typeface="Calibri"/>
              </a:rPr>
              <a:t>ity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ov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de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mak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alarm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ou</a:t>
            </a:r>
            <a:r>
              <a:rPr sz="3200" spc="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h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buz</a:t>
            </a:r>
            <a:r>
              <a:rPr sz="3200" spc="-80" dirty="0">
                <a:latin typeface="Calibri"/>
                <a:cs typeface="Calibri"/>
              </a:rPr>
              <a:t>z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32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29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empe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tu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&amp;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hum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ty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DHT11..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2442175"/>
            <a:ext cx="7982584" cy="2564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105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2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4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vi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check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ood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don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ason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senso</a:t>
            </a:r>
            <a:r>
              <a:rPr sz="3200" spc="-32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marR="16764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Pla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made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imp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this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oj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ct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measur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moi</a:t>
            </a:r>
            <a:r>
              <a:rPr sz="3200" spc="-4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tu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so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c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ng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2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10511" y="495300"/>
            <a:ext cx="8572500" cy="605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1" y="598855"/>
            <a:ext cx="7432675" cy="45049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0" algn="ctr"/>
            <a:r>
              <a:rPr sz="4800" spc="-35" dirty="0">
                <a:solidFill>
                  <a:srgbClr val="375F91"/>
                </a:solidFill>
                <a:latin typeface="Palatino Linotype"/>
                <a:cs typeface="Palatino Linotype"/>
              </a:rPr>
              <a:t>LDR</a:t>
            </a:r>
            <a:endParaRPr sz="4800">
              <a:latin typeface="Palatino Linotype"/>
              <a:cs typeface="Palatino Linotype"/>
            </a:endParaRPr>
          </a:p>
          <a:p>
            <a:pPr marL="288290" indent="-275590">
              <a:spcBef>
                <a:spcPts val="3529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Used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ig</a:t>
            </a:r>
            <a:r>
              <a:rPr sz="3200" spc="-30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Pho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oc</a:t>
            </a:r>
            <a:r>
              <a:rPr sz="3200" spc="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ll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used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es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45" dirty="0">
                <a:latin typeface="Calibri"/>
                <a:cs typeface="Calibri"/>
              </a:rPr>
              <a:t>s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ance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5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se</a:t>
            </a:r>
            <a:r>
              <a:rPr sz="3200" dirty="0">
                <a:latin typeface="Calibri"/>
                <a:cs typeface="Calibri"/>
              </a:rPr>
              <a:t>ly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op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rti</a:t>
            </a:r>
            <a:r>
              <a:rPr sz="3200" spc="-5" dirty="0">
                <a:latin typeface="Calibri"/>
                <a:cs typeface="Calibri"/>
              </a:rPr>
              <a:t>ona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7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288290" marR="2763520" indent="-275590">
              <a:lnSpc>
                <a:spcPct val="120000"/>
              </a:lnSpc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ig</a:t>
            </a:r>
            <a:r>
              <a:rPr sz="3200" spc="-2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tly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dope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equ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spc="-4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onduct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vity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6600" y="3276598"/>
            <a:ext cx="31242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SOIL</a:t>
            </a:r>
            <a:r>
              <a:rPr spc="-190" dirty="0">
                <a:latin typeface="Times New Roman"/>
                <a:cs typeface="Times New Roman"/>
              </a:rPr>
              <a:t> </a:t>
            </a:r>
            <a:r>
              <a:rPr spc="-35" dirty="0"/>
              <a:t>MOISTURE</a:t>
            </a:r>
            <a:r>
              <a:rPr spc="10" dirty="0">
                <a:latin typeface="Times New Roman"/>
                <a:cs typeface="Times New Roman"/>
              </a:rPr>
              <a:t> </a:t>
            </a:r>
            <a:r>
              <a:rPr spc="-30" dirty="0"/>
              <a:t>SENS</a:t>
            </a:r>
            <a:r>
              <a:rPr spc="-60" dirty="0"/>
              <a:t>O</a:t>
            </a:r>
            <a:r>
              <a:rPr spc="-3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97200"/>
            <a:ext cx="7712709" cy="2667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When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so</a:t>
            </a:r>
            <a:r>
              <a:rPr sz="3200" dirty="0">
                <a:latin typeface="Calibri"/>
                <a:cs typeface="Calibri"/>
              </a:rPr>
              <a:t>il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spc="-4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vi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w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er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shor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1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e,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ensor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o/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will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igh.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Othe</a:t>
            </a:r>
            <a:r>
              <a:rPr sz="3200" spc="1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wi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4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204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ri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le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outpu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mode.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igi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o/p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anal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o/p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ser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al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o/p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Adju</a:t>
            </a:r>
            <a:r>
              <a:rPr sz="3200" spc="-50" dirty="0">
                <a:latin typeface="Calibri"/>
                <a:cs typeface="Calibri"/>
              </a:rPr>
              <a:t>s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able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</a:t>
            </a:r>
            <a:r>
              <a:rPr sz="3200" dirty="0">
                <a:latin typeface="Calibri"/>
                <a:cs typeface="Calibri"/>
              </a:rPr>
              <a:t>it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vity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39256" y="4184903"/>
            <a:ext cx="3572255" cy="2673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510790">
              <a:lnSpc>
                <a:spcPct val="100000"/>
              </a:lnSpc>
            </a:pPr>
            <a:r>
              <a:rPr spc="-35" dirty="0"/>
              <a:t>HCSR04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362200" y="1825626"/>
            <a:ext cx="10515600" cy="25904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9620" indent="-342900">
              <a:lnSpc>
                <a:spcPct val="100000"/>
              </a:lnSpc>
              <a:buFont typeface="Arial"/>
              <a:buChar char="•"/>
              <a:tabLst>
                <a:tab pos="770255" algn="l"/>
              </a:tabLst>
            </a:pPr>
            <a:r>
              <a:rPr dirty="0"/>
              <a:t>P</a:t>
            </a:r>
            <a:r>
              <a:rPr spc="-50" dirty="0"/>
              <a:t>r</a:t>
            </a:r>
            <a:r>
              <a:rPr spc="-5" dirty="0"/>
              <a:t>ov</a:t>
            </a:r>
            <a:r>
              <a:rPr spc="-10" dirty="0"/>
              <a:t>i</a:t>
            </a:r>
            <a:r>
              <a:rPr spc="-5" dirty="0"/>
              <a:t>de</a:t>
            </a:r>
            <a:r>
              <a:rPr dirty="0"/>
              <a:t>s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dirty="0"/>
              <a:t>2c</a:t>
            </a:r>
            <a:r>
              <a:rPr spc="-5" dirty="0"/>
              <a:t>m</a:t>
            </a:r>
            <a:r>
              <a:rPr dirty="0"/>
              <a:t>-4m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5" dirty="0"/>
              <a:t>no</a:t>
            </a:r>
            <a:r>
              <a:rPr dirty="0"/>
              <a:t>n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25" dirty="0"/>
              <a:t>c</a:t>
            </a:r>
            <a:r>
              <a:rPr spc="-5" dirty="0"/>
              <a:t>o</a:t>
            </a:r>
            <a:r>
              <a:rPr spc="-25" dirty="0"/>
              <a:t>n</a:t>
            </a:r>
            <a:r>
              <a:rPr spc="-45" dirty="0"/>
              <a:t>t</a:t>
            </a:r>
            <a:r>
              <a:rPr dirty="0"/>
              <a:t>act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5" dirty="0"/>
              <a:t>m</a:t>
            </a:r>
            <a:r>
              <a:rPr dirty="0"/>
              <a:t>easu</a:t>
            </a:r>
            <a:r>
              <a:rPr spc="-50" dirty="0"/>
              <a:t>r</a:t>
            </a:r>
            <a:r>
              <a:rPr dirty="0"/>
              <a:t>eme</a:t>
            </a:r>
            <a:r>
              <a:rPr spc="-35" dirty="0"/>
              <a:t>n</a:t>
            </a:r>
            <a:r>
              <a:rPr dirty="0"/>
              <a:t>t.</a:t>
            </a:r>
          </a:p>
          <a:p>
            <a:pPr marL="76962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770255" algn="l"/>
              </a:tabLst>
            </a:pPr>
            <a:r>
              <a:rPr dirty="0"/>
              <a:t>Modu</a:t>
            </a:r>
            <a:r>
              <a:rPr spc="-5" dirty="0"/>
              <a:t>l</a:t>
            </a:r>
            <a:r>
              <a:rPr dirty="0"/>
              <a:t>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i</a:t>
            </a:r>
            <a:r>
              <a:rPr spc="-5" dirty="0"/>
              <a:t>nc</a:t>
            </a:r>
            <a:r>
              <a:rPr spc="-10" dirty="0"/>
              <a:t>l</a:t>
            </a:r>
            <a:r>
              <a:rPr spc="-5" dirty="0"/>
              <a:t>ud</a:t>
            </a:r>
            <a:r>
              <a:rPr dirty="0"/>
              <a:t>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dirty="0"/>
              <a:t>t</a:t>
            </a:r>
            <a:r>
              <a:rPr spc="-70" dirty="0"/>
              <a:t>r</a:t>
            </a:r>
            <a:r>
              <a:rPr dirty="0"/>
              <a:t>ansm</a:t>
            </a:r>
            <a:r>
              <a:rPr spc="-20" dirty="0"/>
              <a:t>i</a:t>
            </a:r>
            <a:r>
              <a:rPr spc="-55" dirty="0"/>
              <a:t>t</a:t>
            </a:r>
            <a:r>
              <a:rPr spc="-45" dirty="0"/>
              <a:t>t</a:t>
            </a:r>
            <a:r>
              <a:rPr dirty="0"/>
              <a:t>e</a:t>
            </a:r>
            <a:r>
              <a:rPr spc="-280" dirty="0"/>
              <a:t>r</a:t>
            </a:r>
            <a:r>
              <a:rPr spc="-10" dirty="0"/>
              <a:t>,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spc="-40" dirty="0"/>
              <a:t>r</a:t>
            </a:r>
            <a:r>
              <a:rPr dirty="0"/>
              <a:t>ecei</a:t>
            </a:r>
            <a:r>
              <a:rPr spc="-35" dirty="0"/>
              <a:t>v</a:t>
            </a:r>
            <a:r>
              <a:rPr dirty="0"/>
              <a:t>er</a:t>
            </a:r>
            <a:r>
              <a:rPr spc="-120" dirty="0">
                <a:latin typeface="Times New Roman"/>
                <a:cs typeface="Times New Roman"/>
              </a:rPr>
              <a:t> </a:t>
            </a:r>
            <a:r>
              <a:rPr dirty="0"/>
              <a:t>and</a:t>
            </a:r>
          </a:p>
          <a:p>
            <a:pPr marL="769620">
              <a:lnSpc>
                <a:spcPct val="100000"/>
              </a:lnSpc>
            </a:pPr>
            <a:r>
              <a:rPr spc="-30" dirty="0"/>
              <a:t>c</a:t>
            </a:r>
            <a:r>
              <a:rPr spc="-5" dirty="0"/>
              <a:t>o</a:t>
            </a:r>
            <a:r>
              <a:rPr spc="-30" dirty="0"/>
              <a:t>n</a:t>
            </a:r>
            <a:r>
              <a:rPr dirty="0"/>
              <a:t>t</a:t>
            </a:r>
            <a:r>
              <a:rPr spc="-60" dirty="0"/>
              <a:t>r</a:t>
            </a:r>
            <a:r>
              <a:rPr spc="-5" dirty="0"/>
              <a:t>o</a:t>
            </a:r>
            <a:r>
              <a:rPr dirty="0"/>
              <a:t>l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c</a:t>
            </a:r>
            <a:r>
              <a:rPr spc="-15" dirty="0"/>
              <a:t>i</a:t>
            </a:r>
            <a:r>
              <a:rPr spc="-55" dirty="0"/>
              <a:t>r</a:t>
            </a:r>
            <a:r>
              <a:rPr dirty="0"/>
              <a:t>cu</a:t>
            </a:r>
            <a:r>
              <a:rPr spc="-5" dirty="0"/>
              <a:t>i</a:t>
            </a:r>
            <a:r>
              <a:rPr spc="-20" dirty="0"/>
              <a:t>t</a:t>
            </a:r>
            <a:r>
              <a:rPr dirty="0"/>
              <a:t>.</a:t>
            </a:r>
          </a:p>
          <a:p>
            <a:pPr marL="769620" marR="10922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770255" algn="l"/>
              </a:tabLst>
            </a:pPr>
            <a:r>
              <a:rPr spc="-290" dirty="0"/>
              <a:t>T</a:t>
            </a:r>
            <a:r>
              <a:rPr dirty="0"/>
              <a:t>e</a:t>
            </a:r>
            <a:r>
              <a:rPr spc="-45" dirty="0"/>
              <a:t>s</a:t>
            </a:r>
            <a:r>
              <a:rPr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5" dirty="0"/>
              <a:t>d</a:t>
            </a:r>
            <a:r>
              <a:rPr dirty="0"/>
              <a:t>i</a:t>
            </a:r>
            <a:r>
              <a:rPr spc="-50" dirty="0"/>
              <a:t>s</a:t>
            </a:r>
            <a:r>
              <a:rPr spc="-45" dirty="0"/>
              <a:t>t</a:t>
            </a:r>
            <a:r>
              <a:rPr dirty="0"/>
              <a:t>ance=(high</a:t>
            </a:r>
            <a:r>
              <a:rPr spc="-45" dirty="0">
                <a:latin typeface="Times New Roman"/>
                <a:cs typeface="Times New Roman"/>
              </a:rPr>
              <a:t> </a:t>
            </a:r>
            <a:r>
              <a:rPr dirty="0"/>
              <a:t>l</a:t>
            </a:r>
            <a:r>
              <a:rPr spc="-15" dirty="0"/>
              <a:t>e</a:t>
            </a:r>
            <a:r>
              <a:rPr spc="-35" dirty="0"/>
              <a:t>v</a:t>
            </a:r>
            <a:r>
              <a:rPr dirty="0"/>
              <a:t>el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5" dirty="0"/>
              <a:t>t</a:t>
            </a:r>
            <a:r>
              <a:rPr dirty="0"/>
              <a:t>ime*</a:t>
            </a:r>
            <a:r>
              <a:rPr spc="-45" dirty="0"/>
              <a:t>v</a:t>
            </a:r>
            <a:r>
              <a:rPr dirty="0"/>
              <a:t>el</a:t>
            </a:r>
            <a:r>
              <a:rPr spc="-5" dirty="0"/>
              <a:t>oc</a:t>
            </a:r>
            <a:r>
              <a:rPr dirty="0"/>
              <a:t>i</a:t>
            </a:r>
            <a:r>
              <a:rPr spc="-10" dirty="0"/>
              <a:t>t</a:t>
            </a:r>
            <a:r>
              <a:rPr dirty="0"/>
              <a:t>y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5" dirty="0"/>
              <a:t>o</a:t>
            </a:r>
            <a:r>
              <a:rPr dirty="0"/>
              <a:t>f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sound)/</a:t>
            </a:r>
            <a:r>
              <a:rPr spc="-20" dirty="0"/>
              <a:t>2</a:t>
            </a:r>
            <a:r>
              <a:rPr dirty="0"/>
              <a:t>.</a:t>
            </a:r>
          </a:p>
          <a:p>
            <a:pPr marL="76962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770255" algn="l"/>
              </a:tabLst>
            </a:pPr>
            <a:r>
              <a:rPr dirty="0"/>
              <a:t>Plane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5" dirty="0"/>
              <a:t>shou</a:t>
            </a:r>
            <a:r>
              <a:rPr spc="-15" dirty="0"/>
              <a:t>l</a:t>
            </a:r>
            <a:r>
              <a:rPr dirty="0"/>
              <a:t>d</a:t>
            </a:r>
            <a:r>
              <a:rPr spc="-55" dirty="0">
                <a:latin typeface="Times New Roman"/>
                <a:cs typeface="Times New Roman"/>
              </a:rPr>
              <a:t> </a:t>
            </a:r>
            <a:r>
              <a:rPr spc="-5" dirty="0"/>
              <a:t>b</a:t>
            </a:r>
            <a:r>
              <a:rPr dirty="0"/>
              <a:t>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0" dirty="0"/>
              <a:t>s</a:t>
            </a:r>
            <a:r>
              <a:rPr dirty="0"/>
              <a:t>mooth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80" dirty="0"/>
              <a:t>f</a:t>
            </a:r>
            <a:r>
              <a:rPr spc="-5" dirty="0"/>
              <a:t>o</a:t>
            </a:r>
            <a:r>
              <a:rPr dirty="0"/>
              <a:t>r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dirty="0"/>
              <a:t>accu</a:t>
            </a:r>
            <a:r>
              <a:rPr spc="-65" dirty="0"/>
              <a:t>r</a:t>
            </a:r>
            <a:r>
              <a:rPr spc="-25" dirty="0"/>
              <a:t>a</a:t>
            </a:r>
            <a:r>
              <a:rPr spc="-45" dirty="0"/>
              <a:t>t</a:t>
            </a:r>
            <a:r>
              <a:rPr dirty="0"/>
              <a:t>e</a:t>
            </a:r>
            <a:r>
              <a:rPr spc="-95" dirty="0">
                <a:latin typeface="Times New Roman"/>
                <a:cs typeface="Times New Roman"/>
              </a:rPr>
              <a:t> </a:t>
            </a:r>
            <a:r>
              <a:rPr dirty="0"/>
              <a:t>measu</a:t>
            </a:r>
            <a:r>
              <a:rPr spc="-15" dirty="0"/>
              <a:t>r</a:t>
            </a:r>
            <a:r>
              <a:rPr dirty="0"/>
              <a:t>i</a:t>
            </a:r>
            <a:r>
              <a:rPr spc="-5" dirty="0"/>
              <a:t>ng</a:t>
            </a:r>
          </a:p>
        </p:txBody>
      </p:sp>
      <p:sp>
        <p:nvSpPr>
          <p:cNvPr id="4" name="object 4"/>
          <p:cNvSpPr/>
          <p:nvPr/>
        </p:nvSpPr>
        <p:spPr>
          <a:xfrm>
            <a:off x="4524755" y="4710683"/>
            <a:ext cx="3631692" cy="2147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40AB-66F7-4DBD-9F43-A7E4BF571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IoT? Why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049C-F7A6-484B-9785-38EFEB235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52" y="1530203"/>
            <a:ext cx="10515600" cy="4351338"/>
          </a:xfrm>
        </p:spPr>
        <p:txBody>
          <a:bodyPr/>
          <a:lstStyle/>
          <a:p>
            <a:r>
              <a:rPr lang="en-IN" dirty="0"/>
              <a:t>Internet Of People</a:t>
            </a:r>
          </a:p>
          <a:p>
            <a:r>
              <a:rPr lang="en-IN" dirty="0"/>
              <a:t>Internet of Things : </a:t>
            </a:r>
            <a:r>
              <a:rPr lang="en-US" dirty="0"/>
              <a:t>coined by Kevin Ashton in year 1999.</a:t>
            </a:r>
          </a:p>
          <a:p>
            <a:endParaRPr lang="en-IN" dirty="0"/>
          </a:p>
        </p:txBody>
      </p:sp>
      <p:pic>
        <p:nvPicPr>
          <p:cNvPr id="1026" name="Picture 2" descr="https://blog.hubspot.com/hs-fs/hubfs/The-difference-between-the-Industrial-Internet-of-Things-and-Consumer-Internet-of-Things-as-depicted-by-Vector-Software-source-courtesy-Vector-Software.jpg?t=1539799713509&amp;width=600&amp;name=The-difference-between-the-Industrial-Internet-of-Things-and-Consumer-Internet-of-Things-as-depicted-by-Vector-Software-source-courtesy-Vector-Software.jpg">
            <a:extLst>
              <a:ext uri="{FF2B5EF4-FFF2-40B4-BE49-F238E27FC236}">
                <a16:creationId xmlns:a16="http://schemas.microsoft.com/office/drawing/2014/main" id="{C6936AC9-7598-4CBC-8ED5-F93DFF1B4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7605"/>
            <a:ext cx="1219200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5002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1" y="598854"/>
            <a:ext cx="7416165" cy="40600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4685" algn="ctr"/>
            <a:r>
              <a:rPr sz="4800" spc="-30" dirty="0">
                <a:solidFill>
                  <a:srgbClr val="375F91"/>
                </a:solidFill>
                <a:latin typeface="Palatino Linotype"/>
                <a:cs typeface="Palatino Linotype"/>
              </a:rPr>
              <a:t>PIR</a:t>
            </a:r>
            <a:endParaRPr sz="4800">
              <a:latin typeface="Palatino Linotype"/>
              <a:cs typeface="Palatino Linotype"/>
            </a:endParaRPr>
          </a:p>
          <a:p>
            <a:pPr marL="355600" indent="-342900">
              <a:spcBef>
                <a:spcPts val="3529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Used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mot</a:t>
            </a:r>
            <a:r>
              <a:rPr sz="3200" spc="-5" dirty="0">
                <a:latin typeface="Calibri"/>
                <a:cs typeface="Calibri"/>
              </a:rPr>
              <a:t>io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ect</a:t>
            </a:r>
            <a:r>
              <a:rPr sz="3200" spc="-5" dirty="0">
                <a:latin typeface="Calibri"/>
                <a:cs typeface="Calibri"/>
              </a:rPr>
              <a:t>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70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assi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sensor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3p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-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gn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cc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o/p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o/</a:t>
            </a:r>
            <a:r>
              <a:rPr sz="3200" dirty="0">
                <a:latin typeface="Calibri"/>
                <a:cs typeface="Calibri"/>
              </a:rPr>
              <a:t>p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will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h</a:t>
            </a:r>
            <a:r>
              <a:rPr sz="3200" dirty="0">
                <a:latin typeface="Calibri"/>
                <a:cs typeface="Calibri"/>
              </a:rPr>
              <a:t>igh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when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ec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ns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ivity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20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90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eet</a:t>
            </a:r>
            <a:r>
              <a:rPr sz="3200" spc="-95" dirty="0">
                <a:latin typeface="Times New Roman"/>
                <a:cs typeface="Times New Roman"/>
              </a:rPr>
              <a:t> 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24600" y="4056889"/>
            <a:ext cx="38862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/>
            <a:r>
              <a:rPr sz="3200" dirty="0">
                <a:latin typeface="Calibri"/>
                <a:cs typeface="Calibri"/>
              </a:rPr>
              <a:t>(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24600" y="4056888"/>
            <a:ext cx="3886200" cy="2648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667635">
              <a:lnSpc>
                <a:spcPct val="100000"/>
              </a:lnSpc>
            </a:pPr>
            <a:r>
              <a:rPr spc="-35" dirty="0"/>
              <a:t>DHT11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9941" y="1697199"/>
            <a:ext cx="7643495" cy="21749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Hum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y+</a:t>
            </a:r>
            <a:r>
              <a:rPr sz="3200" spc="-29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empe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tu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-5" dirty="0">
                <a:latin typeface="Calibri"/>
                <a:cs typeface="Calibri"/>
              </a:rPr>
              <a:t>sor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Measu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eme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2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e: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0" dirty="0">
                <a:latin typeface="Calibri"/>
                <a:cs typeface="Calibri"/>
              </a:rPr>
              <a:t>2</a:t>
            </a:r>
            <a:r>
              <a:rPr sz="3200" spc="-40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-90%RH,</a:t>
            </a:r>
            <a:r>
              <a:rPr sz="3200" spc="-15" dirty="0">
                <a:latin typeface="Calibri"/>
                <a:cs typeface="Calibri"/>
              </a:rPr>
              <a:t>0</a:t>
            </a:r>
            <a:r>
              <a:rPr sz="3200" dirty="0">
                <a:latin typeface="Calibri"/>
                <a:cs typeface="Calibri"/>
              </a:rPr>
              <a:t>-50</a:t>
            </a:r>
            <a:r>
              <a:rPr sz="3200" spc="-120" dirty="0">
                <a:latin typeface="Calibri"/>
                <a:cs typeface="Calibri"/>
              </a:rPr>
              <a:t>’</a:t>
            </a:r>
            <a:r>
              <a:rPr sz="3200" dirty="0">
                <a:latin typeface="Calibri"/>
                <a:cs typeface="Calibri"/>
              </a:rPr>
              <a:t>C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nd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spc="-1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8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or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pu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es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pec</a:t>
            </a:r>
            <a:r>
              <a:rPr sz="3200" spc="5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ic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ti</a:t>
            </a:r>
            <a:r>
              <a:rPr sz="3200" spc="-15" dirty="0">
                <a:latin typeface="Calibri"/>
                <a:cs typeface="Calibri"/>
              </a:rPr>
              <a:t>m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ri</a:t>
            </a:r>
            <a:r>
              <a:rPr sz="3200" spc="-5" dirty="0">
                <a:latin typeface="Calibri"/>
                <a:cs typeface="Calibri"/>
              </a:rPr>
              <a:t>od.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628" y="3733800"/>
            <a:ext cx="3204972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6834" y="312659"/>
            <a:ext cx="210883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400" dirty="0">
                <a:solidFill>
                  <a:srgbClr val="1F487C"/>
                </a:solidFill>
                <a:latin typeface="Times New Roman"/>
                <a:cs typeface="Times New Roman"/>
              </a:rPr>
              <a:t>ESP82</a:t>
            </a:r>
            <a:r>
              <a:rPr sz="4400" spc="5" dirty="0">
                <a:solidFill>
                  <a:srgbClr val="1F487C"/>
                </a:solidFill>
                <a:latin typeface="Times New Roman"/>
                <a:cs typeface="Times New Roman"/>
              </a:rPr>
              <a:t>6</a:t>
            </a:r>
            <a:r>
              <a:rPr sz="4400" dirty="0">
                <a:solidFill>
                  <a:srgbClr val="1F487C"/>
                </a:solidFill>
                <a:latin typeface="Times New Roman"/>
                <a:cs typeface="Times New Roman"/>
              </a:rPr>
              <a:t>6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10000" y="1124712"/>
            <a:ext cx="6553200" cy="40660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54124" y="620268"/>
            <a:ext cx="2467356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9940" y="1684499"/>
            <a:ext cx="7265034" cy="3754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Se</a:t>
            </a:r>
            <a:r>
              <a:rPr sz="3200" dirty="0">
                <a:latin typeface="Calibri"/>
                <a:cs typeface="Calibri"/>
              </a:rPr>
              <a:t>lf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ai</a:t>
            </a:r>
            <a:r>
              <a:rPr sz="3200" spc="-5" dirty="0">
                <a:latin typeface="Calibri"/>
                <a:cs typeface="Calibri"/>
              </a:rPr>
              <a:t>ne</a:t>
            </a:r>
            <a:r>
              <a:rPr sz="3200" dirty="0">
                <a:latin typeface="Calibri"/>
                <a:cs typeface="Calibri"/>
              </a:rPr>
              <a:t>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S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ith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eg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spc="-170" dirty="0">
                <a:latin typeface="Calibri"/>
                <a:cs typeface="Calibri"/>
              </a:rPr>
              <a:t>P</a:t>
            </a:r>
            <a:r>
              <a:rPr sz="3200" spc="-5" dirty="0">
                <a:latin typeface="Calibri"/>
                <a:cs typeface="Calibri"/>
              </a:rPr>
              <a:t>/IP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0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1mb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ash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memo</a:t>
            </a:r>
            <a:r>
              <a:rPr sz="3200" spc="15" dirty="0">
                <a:latin typeface="Calibri"/>
                <a:cs typeface="Calibri"/>
              </a:rPr>
              <a:t>r</a:t>
            </a:r>
            <a:r>
              <a:rPr sz="3200" spc="-215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eg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0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wi</a:t>
            </a:r>
            <a:r>
              <a:rPr sz="3200" spc="-4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ch,</a:t>
            </a:r>
            <a:r>
              <a:rPr sz="3200" spc="-1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ba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15" dirty="0">
                <a:latin typeface="Calibri"/>
                <a:cs typeface="Calibri"/>
              </a:rPr>
              <a:t>u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15" dirty="0">
                <a:latin typeface="Calibri"/>
                <a:cs typeface="Calibri"/>
              </a:rPr>
              <a:t>o</a:t>
            </a:r>
            <a:r>
              <a:rPr sz="3200" spc="-30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ampli</a:t>
            </a:r>
            <a:r>
              <a:rPr sz="3200" spc="-1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ier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</a:t>
            </a:r>
            <a:r>
              <a:rPr sz="3200" spc="-25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ch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ne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spc="-20" dirty="0">
                <a:latin typeface="Calibri"/>
                <a:cs typeface="Calibri"/>
              </a:rPr>
              <a:t>w</a:t>
            </a:r>
            <a:r>
              <a:rPr sz="3200" spc="-5" dirty="0">
                <a:latin typeface="Calibri"/>
                <a:cs typeface="Calibri"/>
              </a:rPr>
              <a:t>ork.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I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eg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ed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PL</a:t>
            </a:r>
            <a:r>
              <a:rPr sz="3200" spc="2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,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egu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,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po</a:t>
            </a:r>
            <a:r>
              <a:rPr sz="3200" spc="-25" dirty="0">
                <a:latin typeface="Calibri"/>
                <a:cs typeface="Calibri"/>
              </a:rPr>
              <a:t>w</a:t>
            </a:r>
            <a:r>
              <a:rPr sz="3200" dirty="0">
                <a:latin typeface="Calibri"/>
                <a:cs typeface="Calibri"/>
              </a:rPr>
              <a:t>er</a:t>
            </a:r>
            <a:endParaRPr sz="3200">
              <a:latin typeface="Calibri"/>
              <a:cs typeface="Calibri"/>
            </a:endParaRPr>
          </a:p>
          <a:p>
            <a:pPr marL="355600"/>
            <a:r>
              <a:rPr sz="3200" dirty="0">
                <a:latin typeface="Calibri"/>
                <a:cs typeface="Calibri"/>
              </a:rPr>
              <a:t>mana</a:t>
            </a:r>
            <a:r>
              <a:rPr sz="3200" spc="-25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eme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un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t</a:t>
            </a:r>
            <a:r>
              <a:rPr sz="3200" spc="-5" dirty="0">
                <a:latin typeface="Calibri"/>
                <a:cs typeface="Calibri"/>
              </a:rPr>
              <a:t>s.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689100">
              <a:lnSpc>
                <a:spcPct val="100000"/>
              </a:lnSpc>
            </a:pPr>
            <a:r>
              <a:rPr dirty="0"/>
              <a:t>AD</a:t>
            </a:r>
            <a:r>
              <a:rPr spc="-425" dirty="0"/>
              <a:t>V</a:t>
            </a:r>
            <a:r>
              <a:rPr dirty="0"/>
              <a:t>AN</a:t>
            </a:r>
            <a:r>
              <a:rPr spc="-275" dirty="0"/>
              <a:t>T</a:t>
            </a:r>
            <a:r>
              <a:rPr dirty="0"/>
              <a:t>AGES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59936" y="2227925"/>
            <a:ext cx="6713220" cy="3467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Add</a:t>
            </a:r>
            <a:r>
              <a:rPr sz="3200" spc="-5" dirty="0">
                <a:latin typeface="Calibri"/>
                <a:cs typeface="Calibri"/>
              </a:rPr>
              <a:t>in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Co</a:t>
            </a:r>
            <a:r>
              <a:rPr sz="3200" spc="-45" dirty="0">
                <a:latin typeface="Calibri"/>
                <a:cs typeface="Calibri"/>
              </a:rPr>
              <a:t>n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en</a:t>
            </a:r>
            <a:r>
              <a:rPr sz="3200" spc="-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ence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35" dirty="0">
                <a:latin typeface="Calibri"/>
                <a:cs typeface="Calibri"/>
              </a:rPr>
              <a:t>y</a:t>
            </a:r>
            <a:r>
              <a:rPr sz="3200" spc="-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r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Da</a:t>
            </a:r>
            <a:r>
              <a:rPr sz="3200" dirty="0">
                <a:latin typeface="Calibri"/>
                <a:cs typeface="Calibri"/>
              </a:rPr>
              <a:t>ily</a:t>
            </a:r>
            <a:r>
              <a:rPr sz="3200" spc="-6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9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e.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Ene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gy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cie</a:t>
            </a:r>
            <a:r>
              <a:rPr sz="3200" spc="-3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Cu</a:t>
            </a:r>
            <a:r>
              <a:rPr sz="3200" spc="-40" dirty="0">
                <a:latin typeface="Calibri"/>
                <a:cs typeface="Calibri"/>
              </a:rPr>
              <a:t>st</a:t>
            </a:r>
            <a:r>
              <a:rPr sz="3200" spc="-5" dirty="0">
                <a:latin typeface="Calibri"/>
                <a:cs typeface="Calibri"/>
              </a:rPr>
              <a:t>om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5" dirty="0">
                <a:latin typeface="Calibri"/>
                <a:cs typeface="Calibri"/>
              </a:rPr>
              <a:t>z</a:t>
            </a:r>
            <a:r>
              <a:rPr sz="3200" spc="-2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ase</a:t>
            </a:r>
            <a:r>
              <a:rPr sz="3200" spc="-8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of</a:t>
            </a:r>
            <a:r>
              <a:rPr sz="3200" spc="-9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Use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-4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v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Mon</a:t>
            </a:r>
            <a:r>
              <a:rPr sz="3200" spc="-3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65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15" dirty="0">
                <a:latin typeface="Calibri"/>
                <a:cs typeface="Calibri"/>
              </a:rPr>
              <a:t>E</a:t>
            </a:r>
            <a:r>
              <a:rPr sz="3200" spc="-5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vi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onme</a:t>
            </a:r>
            <a:r>
              <a:rPr sz="3200" spc="-2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</a:t>
            </a:r>
            <a:r>
              <a:rPr sz="3200" spc="5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curity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0" y="689352"/>
            <a:ext cx="10515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29995">
              <a:lnSpc>
                <a:spcPct val="100000"/>
              </a:lnSpc>
            </a:pPr>
            <a:r>
              <a:rPr dirty="0"/>
              <a:t>DISAD</a:t>
            </a:r>
            <a:r>
              <a:rPr spc="-425" dirty="0"/>
              <a:t>V</a:t>
            </a:r>
            <a:r>
              <a:rPr dirty="0"/>
              <a:t>AN</a:t>
            </a:r>
            <a:r>
              <a:rPr spc="-285" dirty="0"/>
              <a:t>T</a:t>
            </a:r>
            <a:r>
              <a:rPr dirty="0"/>
              <a:t>AGES</a:t>
            </a:r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59941" y="2442174"/>
            <a:ext cx="7172959" cy="3262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Font typeface="Arial"/>
              <a:buChar char="•"/>
              <a:tabLst>
                <a:tab pos="355600" algn="l"/>
              </a:tabLst>
            </a:pP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-5" dirty="0">
                <a:latin typeface="Calibri"/>
                <a:cs typeface="Calibri"/>
              </a:rPr>
              <a:t>qu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pme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" dirty="0">
                <a:latin typeface="Calibri"/>
                <a:cs typeface="Calibri"/>
              </a:rPr>
              <a:t>n</a:t>
            </a:r>
            <a:r>
              <a:rPr sz="3200" spc="-45" dirty="0">
                <a:latin typeface="Calibri"/>
                <a:cs typeface="Calibri"/>
              </a:rPr>
              <a:t>s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all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3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ts</a:t>
            </a:r>
            <a:endParaRPr sz="3200">
              <a:latin typeface="Calibri"/>
              <a:cs typeface="Calibri"/>
            </a:endParaRPr>
          </a:p>
          <a:p>
            <a:pPr marL="355600" marR="508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35" dirty="0">
                <a:latin typeface="Calibri"/>
                <a:cs typeface="Calibri"/>
              </a:rPr>
              <a:t>S</a:t>
            </a:r>
            <a:r>
              <a:rPr sz="3200" spc="-25" dirty="0">
                <a:latin typeface="Calibri"/>
                <a:cs typeface="Calibri"/>
              </a:rPr>
              <a:t>y</a:t>
            </a:r>
            <a:r>
              <a:rPr sz="3200" spc="-40" dirty="0">
                <a:latin typeface="Calibri"/>
                <a:cs typeface="Calibri"/>
              </a:rPr>
              <a:t>st</a:t>
            </a:r>
            <a:r>
              <a:rPr sz="3200" dirty="0">
                <a:latin typeface="Calibri"/>
                <a:cs typeface="Calibri"/>
              </a:rPr>
              <a:t>em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c</a:t>
            </a: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ashes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du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-60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y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dama</a:t>
            </a:r>
            <a:r>
              <a:rPr sz="3200" spc="-10" dirty="0">
                <a:latin typeface="Calibri"/>
                <a:cs typeface="Calibri"/>
              </a:rPr>
              <a:t>g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in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35" dirty="0">
                <a:latin typeface="Calibri"/>
                <a:cs typeface="Calibri"/>
              </a:rPr>
              <a:t>n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onne</a:t>
            </a:r>
            <a:r>
              <a:rPr sz="3200" spc="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on</a:t>
            </a:r>
            <a:endParaRPr sz="320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eliabi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ity</a:t>
            </a:r>
            <a:endParaRPr sz="3200">
              <a:latin typeface="Calibri"/>
              <a:cs typeface="Calibri"/>
            </a:endParaRPr>
          </a:p>
          <a:p>
            <a:pPr marL="355600" marR="948690" indent="-342900">
              <a:spcBef>
                <a:spcPts val="770"/>
              </a:spcBef>
              <a:buFont typeface="Arial"/>
              <a:buChar char="•"/>
              <a:tabLst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0" dirty="0">
                <a:latin typeface="Calibri"/>
                <a:cs typeface="Calibri"/>
              </a:rPr>
              <a:t>f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spc="-10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cu</a:t>
            </a:r>
            <a:r>
              <a:rPr sz="3200" spc="-5" dirty="0">
                <a:latin typeface="Calibri"/>
                <a:cs typeface="Calibri"/>
              </a:rPr>
              <a:t>l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45" dirty="0">
                <a:latin typeface="Times New Roman"/>
                <a:cs typeface="Times New Roman"/>
              </a:rPr>
              <a:t> 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-70" dirty="0">
                <a:latin typeface="Times New Roman"/>
                <a:cs typeface="Times New Roman"/>
              </a:rPr>
              <a:t> </a:t>
            </a:r>
            <a:r>
              <a:rPr sz="3200" spc="-25" dirty="0">
                <a:latin typeface="Calibri"/>
                <a:cs typeface="Calibri"/>
              </a:rPr>
              <a:t>c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7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50" dirty="0">
                <a:latin typeface="Calibri"/>
                <a:cs typeface="Calibri"/>
              </a:rPr>
              <a:t>f</a:t>
            </a:r>
            <a:r>
              <a:rPr sz="3200" spc="-9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3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e</a:t>
            </a:r>
            <a:r>
              <a:rPr sz="3200" spc="-25" dirty="0">
                <a:latin typeface="Calibri"/>
                <a:cs typeface="Calibri"/>
              </a:rPr>
              <a:t>n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-8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senso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s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</a:t>
            </a:r>
            <a:r>
              <a:rPr sz="3200" dirty="0">
                <a:latin typeface="Calibri"/>
                <a:cs typeface="Calibri"/>
              </a:rPr>
              <a:t>imu</a:t>
            </a:r>
            <a:r>
              <a:rPr sz="3200" spc="-15" dirty="0">
                <a:latin typeface="Calibri"/>
                <a:cs typeface="Calibri"/>
              </a:rPr>
              <a:t>l</a:t>
            </a:r>
            <a:r>
              <a:rPr sz="3200" spc="-4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ane</a:t>
            </a:r>
            <a:r>
              <a:rPr sz="3200" spc="5" dirty="0">
                <a:latin typeface="Calibri"/>
                <a:cs typeface="Calibri"/>
              </a:rPr>
              <a:t>o</a:t>
            </a:r>
            <a:r>
              <a:rPr sz="3200" spc="-5" dirty="0">
                <a:latin typeface="Calibri"/>
                <a:cs typeface="Calibri"/>
              </a:rPr>
              <a:t>us</a:t>
            </a:r>
            <a:r>
              <a:rPr sz="3200" dirty="0">
                <a:latin typeface="Calibri"/>
                <a:cs typeface="Calibri"/>
              </a:rPr>
              <a:t>l</a:t>
            </a:r>
            <a:r>
              <a:rPr sz="3200" spc="-220" dirty="0">
                <a:latin typeface="Calibri"/>
                <a:cs typeface="Calibri"/>
              </a:rPr>
              <a:t>y</a:t>
            </a:r>
            <a:r>
              <a:rPr sz="3200" dirty="0">
                <a:latin typeface="Calibri"/>
                <a:cs typeface="Calibri"/>
              </a:rPr>
              <a:t>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12E8-DFA4-4944-89A4-B69F324B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642E0-13A5-4D46-A299-04FF3AF8F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FF561-24A1-41EE-B06E-1FAAF1FCC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281"/>
            <a:ext cx="12329617" cy="693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95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7914A-4DE8-47A8-A606-1C1407F8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71A54-693D-4C5B-85D7-B399F7E10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E5EAD-1B01-41FD-862C-B71E6E69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37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669C-8F4A-4B1D-9BA3-39CAB689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ECB75-CE5D-40CD-915A-31FD2593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B1AF7-AC03-49A6-9CA0-E593EECB2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8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2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BF53D-9E39-46A0-A6B1-D84D1CF7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C675-7DCE-4C22-BA66-029F1840A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B5AEB-37FA-4E34-B04C-F018F6540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3651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09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6629-5F75-4BC2-AFF3-AF9B6377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Contt</a:t>
            </a:r>
            <a:r>
              <a:rPr lang="en-IN" b="1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0AE7-5AD2-463D-B89F-7EA6E2F6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Refers to connectivity amongst various things and with the internet. </a:t>
            </a:r>
          </a:p>
          <a:p>
            <a:r>
              <a:rPr lang="en-US" dirty="0"/>
              <a:t>Things here refer to a physical object containing an embedded system(electronic circuit) within it. </a:t>
            </a:r>
          </a:p>
          <a:p>
            <a:r>
              <a:rPr lang="en-US" dirty="0"/>
              <a:t>Things with ability to communicate with other things or with the internet can be termed as an IOT device.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6309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B3DC-C7CD-4A65-9DD2-F3AA841A7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89497-DE1B-4046-8192-D0D3A7935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97173-859B-42B0-BF7B-44371F230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" y="36512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827AD-13F2-446C-9CAC-C398B821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D0E5-B070-4709-88CC-2B8D46EB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AC1B2-3A71-4E9C-81B1-B0C6B4CCE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" y="365125"/>
            <a:ext cx="1109472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55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2EEE1-B583-4664-9A63-86F50027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4501E-FBF0-464E-AB74-8D2B5ED61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7" y="365125"/>
            <a:ext cx="12432280" cy="6989745"/>
          </a:xfrm>
        </p:spPr>
      </p:pic>
    </p:spTree>
    <p:extLst>
      <p:ext uri="{BB962C8B-B14F-4D97-AF65-F5344CB8AC3E}">
        <p14:creationId xmlns:p14="http://schemas.microsoft.com/office/powerpoint/2010/main" val="31731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382E2-D3E4-4D9C-B62C-8D7CCDE80283}"/>
              </a:ext>
            </a:extLst>
          </p:cNvPr>
          <p:cNvSpPr/>
          <p:nvPr/>
        </p:nvSpPr>
        <p:spPr>
          <a:xfrm>
            <a:off x="2941835" y="2967335"/>
            <a:ext cx="63083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en-IN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50" endPos="85000" dist="60007" dir="5400000" sy="-100000" algn="bl" rotWithShape="0"/>
                </a:effectLst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7820D-8BFF-48EF-B595-0C99468D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68"/>
            <a:ext cx="12191999" cy="1117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B663FB-E1CC-4010-88CF-CAF8D6611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1569"/>
            <a:ext cx="12191999" cy="111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36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082F-7A17-4162-8D9C-385BC206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	</a:t>
            </a:r>
            <a:r>
              <a:rPr lang="en-IN" dirty="0" err="1"/>
              <a:t>Contt</a:t>
            </a:r>
            <a:r>
              <a:rPr lang="en-IN" dirty="0"/>
              <a:t>..</a:t>
            </a:r>
          </a:p>
        </p:txBody>
      </p:sp>
      <p:pic>
        <p:nvPicPr>
          <p:cNvPr id="2050" name="Picture 2" descr="Statistic: Internet of Things (IoT) connected devices installed base worldwide from 2015 to 2025 (in billions) | Statista">
            <a:extLst>
              <a:ext uri="{FF2B5EF4-FFF2-40B4-BE49-F238E27FC236}">
                <a16:creationId xmlns:a16="http://schemas.microsoft.com/office/drawing/2014/main" id="{2293EB05-C056-4F77-80B2-2C90D192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0"/>
            <a:ext cx="9229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4AE9-1665-413A-9792-3CDE148E8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7280"/>
            <a:ext cx="10515600" cy="5079683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The IoT generates massive amounts of data, and cloud computing provides a pathway for that data to travel to its destination.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7583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E76A4-5E14-45B2-BF4B-8AE5963EB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302"/>
            <a:ext cx="10515600" cy="5698661"/>
          </a:xfrm>
        </p:spPr>
        <p:txBody>
          <a:bodyPr/>
          <a:lstStyle/>
          <a:p>
            <a:r>
              <a:rPr lang="en-US" dirty="0"/>
              <a:t>Case 1 : beverage distribution company </a:t>
            </a:r>
            <a:r>
              <a:rPr lang="en-US" dirty="0">
                <a:hlinkClick r:id="rId2"/>
              </a:rPr>
              <a:t>Diageo</a:t>
            </a:r>
            <a:r>
              <a:rPr lang="en-US" dirty="0"/>
              <a:t> wanted to find a unique (and digital way) to connect sons and daughters to connect with their dads on Father's Day, the company connected 100,000 bottles of whiskey -- real, drink-filled, glass bottles -- to the internet. The reason? So that these 100,000 dads could connect to receive a personalized video message from their sons or daughters.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77900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C9F0B4-A626-4FFB-B670-89B37DBD3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87" y="168812"/>
            <a:ext cx="10515600" cy="2447779"/>
          </a:xfrm>
        </p:spPr>
        <p:txBody>
          <a:bodyPr>
            <a:noAutofit/>
          </a:bodyPr>
          <a:lstStyle/>
          <a:p>
            <a:pPr algn="ctr"/>
            <a:br>
              <a:rPr lang="en-US" sz="3200" b="1" dirty="0"/>
            </a:br>
            <a:br>
              <a:rPr lang="en-US" sz="3200" b="1" dirty="0">
                <a:solidFill>
                  <a:schemeClr val="accent2"/>
                </a:solidFill>
              </a:rPr>
            </a:br>
            <a:r>
              <a:rPr lang="en-US" sz="3200" b="1" dirty="0">
                <a:solidFill>
                  <a:schemeClr val="accent2"/>
                </a:solidFill>
              </a:rPr>
              <a:t>Where To Start With IoT</a:t>
            </a:r>
            <a:br>
              <a:rPr lang="en-US" sz="3200" b="1" dirty="0"/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1) Pay attention to the Problems available to you.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2) Anticipate the problems to Provide Solution.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3) Start brainstorming, and look for inspiration in history.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</a:br>
            <a:endParaRPr lang="en-IN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C1AAA-9D9B-4DF9-9F9A-DE05B50AE5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https://blog.hubspot.com/hs-fs/hubfs/iot%20data%20challenges.jpg?t=1539799713509&amp;width=600&amp;name=iot%20data%20challenges.jpg">
            <a:extLst>
              <a:ext uri="{FF2B5EF4-FFF2-40B4-BE49-F238E27FC236}">
                <a16:creationId xmlns:a16="http://schemas.microsoft.com/office/drawing/2014/main" id="{054A9D76-E30A-4716-8548-2A7EA7FAD63B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5025"/>
            <a:ext cx="11128375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1D19A-AF4A-4EDF-98C5-184F9C7A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chemeClr val="accent3">
                    <a:lumMod val="75000"/>
                  </a:schemeClr>
                </a:solidFill>
              </a:rPr>
              <a:t>Privacy / Security</a:t>
            </a:r>
          </a:p>
        </p:txBody>
      </p:sp>
      <p:pic>
        <p:nvPicPr>
          <p:cNvPr id="4098" name="Picture 2" descr="Image result for iot privacy and security">
            <a:extLst>
              <a:ext uri="{FF2B5EF4-FFF2-40B4-BE49-F238E27FC236}">
                <a16:creationId xmlns:a16="http://schemas.microsoft.com/office/drawing/2014/main" id="{C5B7203F-560D-4507-B19C-1734D3E322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65414"/>
            <a:ext cx="10515600" cy="347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52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1291</Words>
  <Application>Microsoft Office PowerPoint</Application>
  <PresentationFormat>Widescreen</PresentationFormat>
  <Paragraphs>213</Paragraphs>
  <Slides>53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ＭＳ Ｐゴシック</vt:lpstr>
      <vt:lpstr>Arial</vt:lpstr>
      <vt:lpstr>Calibri</vt:lpstr>
      <vt:lpstr>Calibri Light</vt:lpstr>
      <vt:lpstr>Courier New</vt:lpstr>
      <vt:lpstr>Palatino Linotype</vt:lpstr>
      <vt:lpstr>Times New Roman</vt:lpstr>
      <vt:lpstr>Office Theme</vt:lpstr>
      <vt:lpstr>IoT With Arduino </vt:lpstr>
      <vt:lpstr>CONTENT</vt:lpstr>
      <vt:lpstr>PowerPoint Presentation</vt:lpstr>
      <vt:lpstr>What is IoT? Why we Care?</vt:lpstr>
      <vt:lpstr>Contt…</vt:lpstr>
      <vt:lpstr> Contt..</vt:lpstr>
      <vt:lpstr>PowerPoint Presentation</vt:lpstr>
      <vt:lpstr>  Where To Start With IoT 1) Pay attention to the Problems available to you. 2) Anticipate the problems to Provide Solution. 3) Start brainstorming, and look for inspiration in history. </vt:lpstr>
      <vt:lpstr>Privacy / Security</vt:lpstr>
      <vt:lpstr>Arduino : Start With IoT </vt:lpstr>
      <vt:lpstr>WHY ARDUINO ??</vt:lpstr>
      <vt:lpstr>ARDUINO</vt:lpstr>
      <vt:lpstr>Arduino Board(s)</vt:lpstr>
      <vt:lpstr>Topic 1: Meet Arduino Uno</vt:lpstr>
      <vt:lpstr>PowerPoint Presentation</vt:lpstr>
      <vt:lpstr>PowerPoint Presentation</vt:lpstr>
      <vt:lpstr>PowerPoint Presentation</vt:lpstr>
      <vt:lpstr>Getting Started</vt:lpstr>
      <vt:lpstr>Arduino IDE</vt:lpstr>
      <vt:lpstr>Select Serial Port and Board</vt:lpstr>
      <vt:lpstr>PowerPoint Presentation</vt:lpstr>
      <vt:lpstr>Some Commands</vt:lpstr>
      <vt:lpstr>Input/Output</vt:lpstr>
      <vt:lpstr>Topic 2: Digital Input/Output</vt:lpstr>
      <vt:lpstr>Arduino Digital I/0</vt:lpstr>
      <vt:lpstr>Our First Program</vt:lpstr>
      <vt:lpstr>Digital IO</vt:lpstr>
      <vt:lpstr>IO Pins</vt:lpstr>
      <vt:lpstr>Pulse Width Modulation</vt:lpstr>
      <vt:lpstr>PMW Pins</vt:lpstr>
      <vt:lpstr>Photocell</vt:lpstr>
      <vt:lpstr>WHY IoT 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SOIL MOISTURE SENSOR</vt:lpstr>
      <vt:lpstr>HCSR04</vt:lpstr>
      <vt:lpstr>PowerPoint Presentation</vt:lpstr>
      <vt:lpstr>DHT11</vt:lpstr>
      <vt:lpstr>PowerPoint Presentation</vt:lpstr>
      <vt:lpstr>PowerPoint Presentation</vt:lpstr>
      <vt:lpstr>ADVANTAGES</vt:lpstr>
      <vt:lpstr>DISADVANTAGES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NITISH KUMAR JHA</dc:creator>
  <cp:lastModifiedBy>NITISH KUMAR JHA</cp:lastModifiedBy>
  <cp:revision>21</cp:revision>
  <dcterms:created xsi:type="dcterms:W3CDTF">2018-10-17T14:47:46Z</dcterms:created>
  <dcterms:modified xsi:type="dcterms:W3CDTF">2018-10-19T17:02:44Z</dcterms:modified>
</cp:coreProperties>
</file>